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3" r:id="rId2"/>
    <p:sldId id="364" r:id="rId3"/>
    <p:sldId id="296" r:id="rId4"/>
    <p:sldId id="294" r:id="rId5"/>
    <p:sldId id="280" r:id="rId6"/>
    <p:sldId id="260" r:id="rId7"/>
    <p:sldId id="300" r:id="rId8"/>
    <p:sldId id="358" r:id="rId9"/>
    <p:sldId id="299" r:id="rId10"/>
    <p:sldId id="359" r:id="rId11"/>
    <p:sldId id="361" r:id="rId12"/>
    <p:sldId id="360" r:id="rId13"/>
    <p:sldId id="36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CC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89"/>
  </p:normalViewPr>
  <p:slideViewPr>
    <p:cSldViewPr snapToGrid="0">
      <p:cViewPr varScale="1">
        <p:scale>
          <a:sx n="85" d="100"/>
          <a:sy n="85" d="100"/>
        </p:scale>
        <p:origin x="4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66F1D-F9CA-684F-84FA-BFEB06AEF690}" type="datetimeFigureOut">
              <a:rPr lang="sv-SE" smtClean="0"/>
              <a:t>2022-07-07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7644-D29F-2247-AD04-1CA5DBB2C286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4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A7644-D29F-2247-AD04-1CA5DBB2C28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9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12192000" cy="914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pl-PL" noProof="0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12192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l-PL" noProof="0"/>
              <a:t>Kliknij, aby edytować styl wzorca podtytułu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629400"/>
            <a:ext cx="38608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ECC327D6-FA44-4BE8-B987-227726926193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0403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983D-C3C8-41BD-A449-531FA3415F4C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1996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921000" cy="59436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03200" y="304800"/>
            <a:ext cx="8559800" cy="59436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68486-D10A-4CC5-AD31-2F3A8CC2E312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716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4E53-9DC3-4F5C-A191-F35612DA685A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975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06534-70E8-45C5-A184-89A2B79EF839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2010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492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59600" y="1219200"/>
            <a:ext cx="492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B913-D8CD-4FF6-A0F0-79E2521869D8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4148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2FA3A-D850-4637-A20A-E24317BA2A90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86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FA6CF-ABC4-4382-B3FE-DE6A8018FF57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3352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AAC53-8CFF-4B58-BCF2-D42EDED55E2A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709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0C87-26C2-474C-AEBE-008884C58EBA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488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6A81-1FFF-41B1-935F-0FDCC78412A0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941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219200"/>
            <a:ext cx="10058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68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254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77000"/>
            <a:ext cx="650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77000"/>
            <a:ext cx="254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951B5DFD-3AE7-42AA-A4AB-F9051C3E90FC}" type="slidenum">
              <a:rPr lang="pl-PL">
                <a:solidFill>
                  <a:srgbClr val="000000"/>
                </a:solidFill>
              </a:rPr>
              <a:pPr/>
              <a:t>‹N›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CC37BAB-8638-4357-833B-EC4F1576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2950" y="3604517"/>
            <a:ext cx="3971560" cy="381618"/>
          </a:xfrm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DFP-DISC Team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D2D93A-B1C0-4268-8A33-002BE19ED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589" y="-2216"/>
            <a:ext cx="2615411" cy="13778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2D4F7FE-0E16-4FB6-8CB7-C0B714FAF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445" y="1375599"/>
            <a:ext cx="835555" cy="8362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1C04ED9-658E-41BE-810C-48CA9A46EA9A}"/>
              </a:ext>
            </a:extLst>
          </p:cNvPr>
          <p:cNvSpPr txBox="1"/>
          <p:nvPr/>
        </p:nvSpPr>
        <p:spPr>
          <a:xfrm>
            <a:off x="1419832" y="538778"/>
            <a:ext cx="915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7030A0"/>
                </a:solidFill>
              </a:rPr>
              <a:t>DFP-DISC (</a:t>
            </a:r>
            <a:r>
              <a:rPr lang="it-IT" sz="3600" b="1" dirty="0" err="1">
                <a:solidFill>
                  <a:srgbClr val="7030A0"/>
                </a:solidFill>
              </a:rPr>
              <a:t>Dust</a:t>
            </a:r>
            <a:r>
              <a:rPr lang="it-IT" sz="3600" b="1" dirty="0">
                <a:solidFill>
                  <a:srgbClr val="7030A0"/>
                </a:solidFill>
              </a:rPr>
              <a:t> Impact Sensor and Counter)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D94C5D6-6C3E-4E81-98AA-8B3BA253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378" y="4152834"/>
            <a:ext cx="8299622" cy="270127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8E7D24-A10B-4EB4-A337-32E44EDCE689}"/>
              </a:ext>
            </a:extLst>
          </p:cNvPr>
          <p:cNvSpPr txBox="1"/>
          <p:nvPr/>
        </p:nvSpPr>
        <p:spPr>
          <a:xfrm>
            <a:off x="4180120" y="2319878"/>
            <a:ext cx="8011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 is the DFP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sensor (2 units 1 on S/C A and1 on S/C B2) devoted to characterize in situ the cometary dust environment. </a:t>
            </a:r>
            <a:endParaRPr lang="en-GB" sz="2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565660-EC68-4E35-81E2-EC150ECF6F28}"/>
              </a:ext>
            </a:extLst>
          </p:cNvPr>
          <p:cNvSpPr txBox="1"/>
          <p:nvPr/>
        </p:nvSpPr>
        <p:spPr>
          <a:xfrm>
            <a:off x="2566560" y="1213762"/>
            <a:ext cx="684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Vincenzo Della Corte (INAF IAPS)  on </a:t>
            </a:r>
            <a:r>
              <a:rPr lang="it-IT" sz="2400" dirty="0" err="1"/>
              <a:t>behalf</a:t>
            </a:r>
            <a:r>
              <a:rPr lang="it-IT" sz="2400" dirty="0"/>
              <a:t> of DISC Team</a:t>
            </a:r>
            <a:endParaRPr lang="en-GB" sz="2400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3A4960C-3C75-D531-A526-EC36FEF74FFC}"/>
              </a:ext>
            </a:extLst>
          </p:cNvPr>
          <p:cNvGrpSpPr/>
          <p:nvPr/>
        </p:nvGrpSpPr>
        <p:grpSpPr>
          <a:xfrm>
            <a:off x="0" y="-2216"/>
            <a:ext cx="2720912" cy="659696"/>
            <a:chOff x="7232904" y="88390"/>
            <a:chExt cx="4837176" cy="117279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81015B-7DF6-0955-9082-CDED4BEF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5" name="Picture 2" descr="Risultati immagini per inaf">
              <a:extLst>
                <a:ext uri="{FF2B5EF4-FFF2-40B4-BE49-F238E27FC236}">
                  <a16:creationId xmlns:a16="http://schemas.microsoft.com/office/drawing/2014/main" id="{2DEF713F-DF45-2A20-65E7-EC6EB8453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Risultati immagini per ASI">
              <a:extLst>
                <a:ext uri="{FF2B5EF4-FFF2-40B4-BE49-F238E27FC236}">
                  <a16:creationId xmlns:a16="http://schemas.microsoft.com/office/drawing/2014/main" id="{AAA595AF-59AC-1693-BA52-14CE7FB48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672A7791-2B44-44EF-801B-C18BCB7F7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30069"/>
            <a:ext cx="4180120" cy="50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0982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DC7BF-8F8C-7385-F245-8FBBD0C0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728690"/>
            <a:ext cx="12191999" cy="436832"/>
          </a:xfrm>
        </p:spPr>
        <p:txBody>
          <a:bodyPr/>
          <a:lstStyle/>
          <a:p>
            <a:pPr algn="l"/>
            <a:r>
              <a:rPr lang="en-GB" sz="2000" b="0" dirty="0"/>
              <a:t>DFP-DISC response function obtained by simulations: signal values retrieved from </a:t>
            </a:r>
            <a:r>
              <a:rPr lang="en-GB" sz="2000" b="0" dirty="0" err="1"/>
              <a:t>simualation</a:t>
            </a:r>
            <a:r>
              <a:rPr lang="en-GB" sz="2000" b="0" dirty="0"/>
              <a:t> vs impacting particle momentum </a:t>
            </a:r>
          </a:p>
        </p:txBody>
      </p:sp>
      <p:pic>
        <p:nvPicPr>
          <p:cNvPr id="3" name="Picture 1242158506">
            <a:extLst>
              <a:ext uri="{FF2B5EF4-FFF2-40B4-BE49-F238E27FC236}">
                <a16:creationId xmlns:a16="http://schemas.microsoft.com/office/drawing/2014/main" id="{39D3507B-5DCA-FC57-9A6E-7C94EBF70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412"/>
            <a:ext cx="12270076" cy="564958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CA7EE99-3D56-4D48-43F6-43DAFA6F5594}"/>
              </a:ext>
            </a:extLst>
          </p:cNvPr>
          <p:cNvSpPr txBox="1">
            <a:spLocks/>
          </p:cNvSpPr>
          <p:nvPr/>
        </p:nvSpPr>
        <p:spPr bwMode="auto">
          <a:xfrm>
            <a:off x="0" y="-94846"/>
            <a:ext cx="8909222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it-IT" kern="0" dirty="0" err="1"/>
              <a:t>Expected</a:t>
            </a:r>
            <a:r>
              <a:rPr lang="it-IT" kern="0" dirty="0"/>
              <a:t> </a:t>
            </a:r>
            <a:r>
              <a:rPr lang="it-IT" kern="0" dirty="0" err="1"/>
              <a:t>signal</a:t>
            </a:r>
            <a:r>
              <a:rPr lang="it-IT" kern="0" dirty="0"/>
              <a:t>/performances </a:t>
            </a:r>
            <a:r>
              <a:rPr lang="it-IT" kern="0" dirty="0" err="1"/>
              <a:t>simulated</a:t>
            </a:r>
            <a:r>
              <a:rPr lang="it-IT" kern="0" dirty="0"/>
              <a:t> 2/2</a:t>
            </a:r>
            <a:endParaRPr lang="en-GB" kern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D6B8FE7-AE10-DB43-A65E-9F588894A14A}"/>
              </a:ext>
            </a:extLst>
          </p:cNvPr>
          <p:cNvGrpSpPr/>
          <p:nvPr/>
        </p:nvGrpSpPr>
        <p:grpSpPr>
          <a:xfrm>
            <a:off x="9471088" y="26104"/>
            <a:ext cx="2720912" cy="659696"/>
            <a:chOff x="7232904" y="88390"/>
            <a:chExt cx="4837176" cy="117279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40776AF-AE49-774F-8557-696C87C6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7" name="Picture 2" descr="Risultati immagini per inaf">
              <a:extLst>
                <a:ext uri="{FF2B5EF4-FFF2-40B4-BE49-F238E27FC236}">
                  <a16:creationId xmlns:a16="http://schemas.microsoft.com/office/drawing/2014/main" id="{094EB8D3-BED9-B046-9912-D10E186CD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isultati immagini per ASI">
              <a:extLst>
                <a:ext uri="{FF2B5EF4-FFF2-40B4-BE49-F238E27FC236}">
                  <a16:creationId xmlns:a16="http://schemas.microsoft.com/office/drawing/2014/main" id="{0B23949C-2617-5A4C-AE16-D3D11AD9D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421495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2E79DAE-729D-AC3E-563D-3926F528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550"/>
            <a:ext cx="5562505" cy="44490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787184-FA97-7DA7-FE1B-7FDCF46B3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4" y="1666532"/>
            <a:ext cx="5784524" cy="45290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A9F1371-19D9-3A4C-B640-F3A0973BFEA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438220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kern="0" dirty="0" err="1"/>
              <a:t>Expected</a:t>
            </a:r>
            <a:r>
              <a:rPr lang="it-IT" kern="0" dirty="0"/>
              <a:t> </a:t>
            </a:r>
            <a:r>
              <a:rPr lang="it-IT" kern="0" dirty="0" err="1"/>
              <a:t>signal</a:t>
            </a:r>
            <a:r>
              <a:rPr lang="it-IT" kern="0" dirty="0"/>
              <a:t>/performances high power laser 1/2</a:t>
            </a:r>
            <a:endParaRPr lang="en-GB" kern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708575-DAD2-FE66-0B76-002F68E22F3C}"/>
              </a:ext>
            </a:extLst>
          </p:cNvPr>
          <p:cNvSpPr txBox="1"/>
          <p:nvPr/>
        </p:nvSpPr>
        <p:spPr>
          <a:xfrm>
            <a:off x="0" y="75451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aser-simulated impacts will be performed using an experimental setup available at the INAF-IAPS laboratory, in Rome.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The approach take advantage of the late stage equivalence (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Pirri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1977): </a:t>
            </a:r>
            <a:r>
              <a:rPr lang="en-US" dirty="0">
                <a:effectLst/>
                <a:ea typeface="Times New Roman" panose="02020603050405020304" pitchFamily="18" charset="0"/>
              </a:rPr>
              <a:t>by choosing appropriate laser intensity, beam radius, and pulse duration, the effect of hypervelocity particles impacting on DISC can be reproduced.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FFB906-627D-FBA4-AA8E-0DAA18A1152D}"/>
              </a:ext>
            </a:extLst>
          </p:cNvPr>
          <p:cNvSpPr txBox="1"/>
          <p:nvPr/>
        </p:nvSpPr>
        <p:spPr>
          <a:xfrm>
            <a:off x="0" y="6195585"/>
            <a:ext cx="55625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Particle velocity/radius ranges simulated by a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Nd:YAG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laser for different particle densities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FD14CA-B739-C74A-825B-D2DAE2D22189}"/>
              </a:ext>
            </a:extLst>
          </p:cNvPr>
          <p:cNvSpPr txBox="1"/>
          <p:nvPr/>
        </p:nvSpPr>
        <p:spPr>
          <a:xfrm>
            <a:off x="5831099" y="6195585"/>
            <a:ext cx="63609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/>
                <a:ea typeface="Times New Roman" panose="02020603050405020304" pitchFamily="18" charset="0"/>
              </a:rPr>
              <a:t>Momentum and mass ranges for: particles simulated by 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Nd:YAG</a:t>
            </a:r>
            <a:r>
              <a:rPr lang="en-US" dirty="0">
                <a:effectLst/>
                <a:ea typeface="Times New Roman" panose="02020603050405020304" pitchFamily="18" charset="0"/>
              </a:rPr>
              <a:t> laser</a:t>
            </a:r>
            <a:r>
              <a:rPr lang="en-US" b="1" dirty="0">
                <a:effectLst/>
                <a:ea typeface="Times New Roman" panose="02020603050405020304" pitchFamily="18" charset="0"/>
              </a:rPr>
              <a:t> (gray); </a:t>
            </a:r>
            <a:r>
              <a:rPr lang="en-US" dirty="0">
                <a:effectLst/>
                <a:ea typeface="Times New Roman" panose="02020603050405020304" pitchFamily="18" charset="0"/>
              </a:rPr>
              <a:t>and</a:t>
            </a:r>
            <a:r>
              <a:rPr lang="en-US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real particles shot with by LGG (magenta) and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VdG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ea typeface="Times New Roman" panose="02020603050405020304" pitchFamily="18" charset="0"/>
              </a:rPr>
              <a:t>(green).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8D377A7-590D-E442-9BF1-8D50083DCC52}"/>
              </a:ext>
            </a:extLst>
          </p:cNvPr>
          <p:cNvGrpSpPr/>
          <p:nvPr/>
        </p:nvGrpSpPr>
        <p:grpSpPr>
          <a:xfrm>
            <a:off x="9471088" y="26104"/>
            <a:ext cx="2720912" cy="659696"/>
            <a:chOff x="7232904" y="88390"/>
            <a:chExt cx="4837176" cy="117279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0C853AE-1E3F-B44F-9303-65F7AB74C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1" name="Picture 2" descr="Risultati immagini per inaf">
              <a:extLst>
                <a:ext uri="{FF2B5EF4-FFF2-40B4-BE49-F238E27FC236}">
                  <a16:creationId xmlns:a16="http://schemas.microsoft.com/office/drawing/2014/main" id="{04087615-920C-C540-8FF7-C2791697E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isultati immagini per ASI">
              <a:extLst>
                <a:ext uri="{FF2B5EF4-FFF2-40B4-BE49-F238E27FC236}">
                  <a16:creationId xmlns:a16="http://schemas.microsoft.com/office/drawing/2014/main" id="{CFA03B96-5A62-DF46-83F4-E5379B8F3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54087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CF8E5D-6B1F-4C87-54A7-023B6EB55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1" y="3213214"/>
            <a:ext cx="3186496" cy="3398074"/>
          </a:xfrm>
          <a:prstGeom prst="rect">
            <a:avLst/>
          </a:prstGeom>
        </p:spPr>
      </p:pic>
      <p:pic>
        <p:nvPicPr>
          <p:cNvPr id="3" name="Immagine 2" descr="Immagine che contiene testo, acqua&#10;&#10;Descrizione generata automaticamente">
            <a:extLst>
              <a:ext uri="{FF2B5EF4-FFF2-40B4-BE49-F238E27FC236}">
                <a16:creationId xmlns:a16="http://schemas.microsoft.com/office/drawing/2014/main" id="{0C8C31E1-75AF-47F1-D41F-0C6A52164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20" y="4659597"/>
            <a:ext cx="3885294" cy="127849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C206134-E677-E2F1-DF2F-24897CDA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193" y="923408"/>
            <a:ext cx="6157595" cy="18986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8F0245-2609-CC2B-95FE-8188DEAA1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11" y="3767425"/>
            <a:ext cx="3639620" cy="22896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A7C27E-851C-B12A-6E40-DA07BB6EBC4C}"/>
              </a:ext>
            </a:extLst>
          </p:cNvPr>
          <p:cNvSpPr txBox="1"/>
          <p:nvPr/>
        </p:nvSpPr>
        <p:spPr>
          <a:xfrm>
            <a:off x="8025788" y="1872733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Laser </a:t>
            </a:r>
            <a:r>
              <a:rPr lang="it-IT" dirty="0" err="1"/>
              <a:t>pulsed</a:t>
            </a:r>
            <a:r>
              <a:rPr lang="it-IT" dirty="0"/>
              <a:t> impact </a:t>
            </a:r>
            <a:r>
              <a:rPr lang="it-IT" dirty="0" err="1"/>
              <a:t>simulattion</a:t>
            </a:r>
            <a:r>
              <a:rPr lang="it-IT" dirty="0"/>
              <a:t>  </a:t>
            </a:r>
            <a:r>
              <a:rPr lang="it-IT" dirty="0" err="1"/>
              <a:t>scheme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5E27B3-3F44-331D-B1BB-2758DFE248A4}"/>
              </a:ext>
            </a:extLst>
          </p:cNvPr>
          <p:cNvSpPr txBox="1"/>
          <p:nvPr/>
        </p:nvSpPr>
        <p:spPr>
          <a:xfrm>
            <a:off x="272800" y="2742378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Collimating</a:t>
            </a:r>
            <a:r>
              <a:rPr lang="it-IT" dirty="0"/>
              <a:t> </a:t>
            </a:r>
            <a:r>
              <a:rPr lang="it-IT" dirty="0" err="1"/>
              <a:t>optics</a:t>
            </a:r>
            <a:r>
              <a:rPr lang="it-IT" dirty="0"/>
              <a:t> </a:t>
            </a:r>
            <a:r>
              <a:rPr lang="it-IT" dirty="0" err="1"/>
              <a:t>outside</a:t>
            </a:r>
            <a:r>
              <a:rPr lang="it-IT" dirty="0"/>
              <a:t> the </a:t>
            </a:r>
            <a:r>
              <a:rPr lang="it-IT" dirty="0" err="1"/>
              <a:t>vacumm</a:t>
            </a:r>
            <a:r>
              <a:rPr lang="it-IT" dirty="0"/>
              <a:t> </a:t>
            </a:r>
            <a:r>
              <a:rPr lang="it-IT" dirty="0" err="1"/>
              <a:t>chamber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F9199D-BA4C-F43D-943B-D654C41421CE}"/>
              </a:ext>
            </a:extLst>
          </p:cNvPr>
          <p:cNvSpPr txBox="1"/>
          <p:nvPr/>
        </p:nvSpPr>
        <p:spPr>
          <a:xfrm>
            <a:off x="4015711" y="3398093"/>
            <a:ext cx="364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3-axis stage inside the </a:t>
            </a:r>
            <a:r>
              <a:rPr lang="it-IT" dirty="0" err="1"/>
              <a:t>vacumm</a:t>
            </a:r>
            <a:r>
              <a:rPr lang="it-IT" dirty="0"/>
              <a:t> </a:t>
            </a:r>
            <a:r>
              <a:rPr lang="it-IT" dirty="0" err="1"/>
              <a:t>chamber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03E70C-3251-1E83-8FE4-98B3F78EA521}"/>
              </a:ext>
            </a:extLst>
          </p:cNvPr>
          <p:cNvSpPr txBox="1"/>
          <p:nvPr/>
        </p:nvSpPr>
        <p:spPr>
          <a:xfrm>
            <a:off x="7897765" y="3756438"/>
            <a:ext cx="409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Laser shot </a:t>
            </a:r>
            <a:r>
              <a:rPr lang="it-IT" dirty="0" err="1"/>
              <a:t>tests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distances</a:t>
            </a:r>
            <a:r>
              <a:rPr lang="it-IT" dirty="0"/>
              <a:t> on DISC</a:t>
            </a:r>
          </a:p>
          <a:p>
            <a:r>
              <a:rPr lang="it-IT" dirty="0" err="1"/>
              <a:t>sensing</a:t>
            </a:r>
            <a:r>
              <a:rPr lang="it-IT" dirty="0"/>
              <a:t> </a:t>
            </a:r>
            <a:r>
              <a:rPr lang="it-IT" dirty="0" err="1"/>
              <a:t>plate</a:t>
            </a:r>
            <a:r>
              <a:rPr lang="it-IT" dirty="0"/>
              <a:t>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C0D5FC2-AEF9-EE48-BAB0-C34E4172B8D2}"/>
              </a:ext>
            </a:extLst>
          </p:cNvPr>
          <p:cNvGrpSpPr/>
          <p:nvPr/>
        </p:nvGrpSpPr>
        <p:grpSpPr>
          <a:xfrm>
            <a:off x="9471088" y="26104"/>
            <a:ext cx="2720912" cy="659696"/>
            <a:chOff x="7232904" y="88390"/>
            <a:chExt cx="4837176" cy="117279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B966DCA-EF76-4742-98E6-21B66E2B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3" name="Picture 2" descr="Risultati immagini per inaf">
              <a:extLst>
                <a:ext uri="{FF2B5EF4-FFF2-40B4-BE49-F238E27FC236}">
                  <a16:creationId xmlns:a16="http://schemas.microsoft.com/office/drawing/2014/main" id="{9B73840D-F2BA-984A-BA0B-8C10A77C1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isultati immagini per ASI">
              <a:extLst>
                <a:ext uri="{FF2B5EF4-FFF2-40B4-BE49-F238E27FC236}">
                  <a16:creationId xmlns:a16="http://schemas.microsoft.com/office/drawing/2014/main" id="{36BB0FF4-ADED-634A-9B52-4ABCB4894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olo 1">
            <a:extLst>
              <a:ext uri="{FF2B5EF4-FFF2-40B4-BE49-F238E27FC236}">
                <a16:creationId xmlns:a16="http://schemas.microsoft.com/office/drawing/2014/main" id="{F3064EEF-6043-B24A-9DA9-C5820DABA61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438220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kern="0" dirty="0" err="1"/>
              <a:t>Expected</a:t>
            </a:r>
            <a:r>
              <a:rPr lang="it-IT" kern="0" dirty="0"/>
              <a:t> </a:t>
            </a:r>
            <a:r>
              <a:rPr lang="it-IT" kern="0" dirty="0" err="1"/>
              <a:t>signal</a:t>
            </a:r>
            <a:r>
              <a:rPr lang="it-IT" kern="0" dirty="0"/>
              <a:t>/performances high power laser 2/2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9824902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266F5-E5B8-E509-88EB-1DBF3BECCB52}"/>
              </a:ext>
            </a:extLst>
          </p:cNvPr>
          <p:cNvSpPr txBox="1">
            <a:spLocks/>
          </p:cNvSpPr>
          <p:nvPr/>
        </p:nvSpPr>
        <p:spPr bwMode="auto">
          <a:xfrm>
            <a:off x="113553" y="107577"/>
            <a:ext cx="7407709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it-IT" kern="0" dirty="0" err="1"/>
              <a:t>Conclusions</a:t>
            </a:r>
            <a:endParaRPr lang="en-GB" kern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C43919-14D7-DC42-E330-F9FA17ECD92D}"/>
              </a:ext>
            </a:extLst>
          </p:cNvPr>
          <p:cNvSpPr txBox="1"/>
          <p:nvPr/>
        </p:nvSpPr>
        <p:spPr>
          <a:xfrm>
            <a:off x="284205" y="1719330"/>
            <a:ext cx="119077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DFP-DISC has a high heritage from the GIADA Impact Sensor sub-system, </a:t>
            </a:r>
            <a:r>
              <a:rPr lang="en-GB" sz="2800" dirty="0" err="1"/>
              <a:t>succesfully</a:t>
            </a:r>
            <a:r>
              <a:rPr lang="en-GB" sz="2800" dirty="0"/>
              <a:t> flown onboard Rosetta/ESA space probe.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additional DFP-DISC internal dust shield was tested and performances suitable for the expected cometary dust environment.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Industrial partner selection for the next phases of DFP-DISC development is on-going, contract will start on the beginning November 2022.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83FF3F-DC59-E84B-BA17-5F58C7938FEF}"/>
              </a:ext>
            </a:extLst>
          </p:cNvPr>
          <p:cNvGrpSpPr/>
          <p:nvPr/>
        </p:nvGrpSpPr>
        <p:grpSpPr>
          <a:xfrm>
            <a:off x="9471088" y="26104"/>
            <a:ext cx="2720912" cy="659696"/>
            <a:chOff x="7232904" y="88390"/>
            <a:chExt cx="4837176" cy="117279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7FA1BC42-0487-B84C-9F36-DC0B72D3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6" name="Picture 2" descr="Risultati immagini per inaf">
              <a:extLst>
                <a:ext uri="{FF2B5EF4-FFF2-40B4-BE49-F238E27FC236}">
                  <a16:creationId xmlns:a16="http://schemas.microsoft.com/office/drawing/2014/main" id="{892DA458-4F47-C749-8BAC-4BB4D4D10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isultati immagini per ASI">
              <a:extLst>
                <a:ext uri="{FF2B5EF4-FFF2-40B4-BE49-F238E27FC236}">
                  <a16:creationId xmlns:a16="http://schemas.microsoft.com/office/drawing/2014/main" id="{8AA0F8ED-C3C6-A64D-A09E-324A7EFD9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391110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0F58B-A2E1-42A8-B518-97CACBCC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5" y="33824"/>
            <a:ext cx="11684000" cy="762000"/>
          </a:xfrm>
        </p:spPr>
        <p:txBody>
          <a:bodyPr/>
          <a:lstStyle/>
          <a:p>
            <a:pPr algn="l"/>
            <a:r>
              <a:rPr lang="it-IT" dirty="0"/>
              <a:t>DFP-DISC working </a:t>
            </a:r>
            <a:r>
              <a:rPr lang="it-IT" dirty="0" err="1"/>
              <a:t>principle</a:t>
            </a: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50A39A0-96DD-4AC2-902C-1E8B1ED09310}"/>
              </a:ext>
            </a:extLst>
          </p:cNvPr>
          <p:cNvSpPr/>
          <p:nvPr/>
        </p:nvSpPr>
        <p:spPr>
          <a:xfrm>
            <a:off x="0" y="3257863"/>
            <a:ext cx="12192000" cy="3602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2881" indent="-19288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DISC sensing element: a thin (0.5 mm) Al squared plate equipped with piezoelectric (PZTs) sensors underneath. </a:t>
            </a:r>
          </a:p>
          <a:p>
            <a:pPr marL="192881" indent="-19288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particle impact on the sensing plate induces flexural (Lamb) waves on the Al plate that are detected by the PZTs.</a:t>
            </a:r>
          </a:p>
          <a:p>
            <a:pPr marL="192881" indent="-19288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maximum displacement of the PZT crystals produces an electric potential directly proportional to impacting particle momentum.</a:t>
            </a:r>
          </a:p>
          <a:p>
            <a:pPr marL="192881" indent="-192881" algn="just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19.png">
            <a:extLst>
              <a:ext uri="{FF2B5EF4-FFF2-40B4-BE49-F238E27FC236}">
                <a16:creationId xmlns:a16="http://schemas.microsoft.com/office/drawing/2014/main" id="{C0463715-A51F-42BF-8613-FE0FF8DA00E5}"/>
              </a:ext>
            </a:extLst>
          </p:cNvPr>
          <p:cNvPicPr/>
          <p:nvPr/>
        </p:nvPicPr>
        <p:blipFill rotWithShape="1">
          <a:blip r:embed="rId2"/>
          <a:srcRect l="4537" t="22364" r="10179" b="10544"/>
          <a:stretch/>
        </p:blipFill>
        <p:spPr>
          <a:xfrm>
            <a:off x="4403415" y="603430"/>
            <a:ext cx="4159045" cy="2418736"/>
          </a:xfrm>
          <a:prstGeom prst="rect">
            <a:avLst/>
          </a:prstGeom>
          <a:ln/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2FF30BEE-9872-CE8A-D799-168CF6FCDA19}"/>
              </a:ext>
            </a:extLst>
          </p:cNvPr>
          <p:cNvGrpSpPr/>
          <p:nvPr/>
        </p:nvGrpSpPr>
        <p:grpSpPr>
          <a:xfrm>
            <a:off x="9029653" y="168751"/>
            <a:ext cx="2720912" cy="659696"/>
            <a:chOff x="7232904" y="88390"/>
            <a:chExt cx="4837176" cy="117279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BD3776C-0A2F-6662-E2F6-C365FEE00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7" name="Picture 2" descr="Risultati immagini per inaf">
              <a:extLst>
                <a:ext uri="{FF2B5EF4-FFF2-40B4-BE49-F238E27FC236}">
                  <a16:creationId xmlns:a16="http://schemas.microsoft.com/office/drawing/2014/main" id="{0C02D715-728F-36F3-D059-7D72A3F32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isultati immagini per ASI">
              <a:extLst>
                <a:ext uri="{FF2B5EF4-FFF2-40B4-BE49-F238E27FC236}">
                  <a16:creationId xmlns:a16="http://schemas.microsoft.com/office/drawing/2014/main" id="{DFD6705D-952F-E734-8D34-51C3C1C2D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19229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17572B-0021-41DF-813D-9E0973F4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84000" cy="762000"/>
          </a:xfrm>
        </p:spPr>
        <p:txBody>
          <a:bodyPr/>
          <a:lstStyle/>
          <a:p>
            <a:pPr algn="l"/>
            <a:r>
              <a:rPr lang="en-GB" kern="0" dirty="0"/>
              <a:t>DFP-DISC measurements</a:t>
            </a:r>
            <a:endParaRPr lang="en-GB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DE2823D-F053-45EB-84D4-5440B4D2247C}"/>
              </a:ext>
            </a:extLst>
          </p:cNvPr>
          <p:cNvSpPr txBox="1">
            <a:spLocks/>
          </p:cNvSpPr>
          <p:nvPr/>
        </p:nvSpPr>
        <p:spPr>
          <a:xfrm>
            <a:off x="-24715" y="3442467"/>
            <a:ext cx="12129753" cy="341553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/>
              <a:t>Measurement of individual dust particle physical properties:</a:t>
            </a:r>
          </a:p>
          <a:p>
            <a:pPr lvl="1"/>
            <a:r>
              <a:rPr lang="en-GB" sz="2000" kern="0" dirty="0"/>
              <a:t>Size 				1 – 200 micron</a:t>
            </a:r>
          </a:p>
          <a:p>
            <a:pPr lvl="1"/>
            <a:r>
              <a:rPr lang="en-GB" sz="2000" kern="0" dirty="0"/>
              <a:t>Momentum				10</a:t>
            </a:r>
            <a:r>
              <a:rPr lang="en-GB" sz="2000" kern="0" baseline="30000" dirty="0"/>
              <a:t>-4</a:t>
            </a:r>
            <a:r>
              <a:rPr lang="en-GB" sz="2000" kern="0" dirty="0"/>
              <a:t> – 10</a:t>
            </a:r>
            <a:r>
              <a:rPr lang="en-GB" sz="2000" kern="0" baseline="30000" dirty="0"/>
              <a:t>-10</a:t>
            </a:r>
          </a:p>
          <a:p>
            <a:pPr lvl="1"/>
            <a:r>
              <a:rPr lang="en-GB" sz="2000" kern="0" dirty="0"/>
              <a:t>Rate 				max 200 particles/s</a:t>
            </a:r>
            <a:endParaRPr lang="en-GB" sz="1600" kern="0" dirty="0"/>
          </a:p>
          <a:p>
            <a:pPr marL="457200" lvl="1" indent="0">
              <a:buNone/>
            </a:pPr>
            <a:endParaRPr lang="en-GB" sz="1600" kern="0" dirty="0"/>
          </a:p>
          <a:p>
            <a:r>
              <a:rPr lang="en-GB" sz="2400" kern="0" dirty="0"/>
              <a:t>DISC units will be mounted on both S/C A and S/C B2 of Comet Interceptor and will determine:</a:t>
            </a:r>
          </a:p>
          <a:p>
            <a:pPr lvl="1"/>
            <a:r>
              <a:rPr lang="en-GB" sz="2000" kern="0" dirty="0"/>
              <a:t>Dust mass distribution</a:t>
            </a:r>
          </a:p>
          <a:p>
            <a:pPr lvl="1"/>
            <a:r>
              <a:rPr lang="en-GB" sz="2000" kern="0" dirty="0"/>
              <a:t>Particle tensile strength (elastic wave signal analysis)</a:t>
            </a:r>
          </a:p>
          <a:p>
            <a:pPr lvl="1"/>
            <a:r>
              <a:rPr lang="en-GB" sz="2000" kern="0" dirty="0"/>
              <a:t>Dust distribution in the coma on disentangled temporal and spatial scales</a:t>
            </a:r>
          </a:p>
        </p:txBody>
      </p:sp>
      <p:sp>
        <p:nvSpPr>
          <p:cNvPr id="8" name="Sole 7">
            <a:extLst>
              <a:ext uri="{FF2B5EF4-FFF2-40B4-BE49-F238E27FC236}">
                <a16:creationId xmlns:a16="http://schemas.microsoft.com/office/drawing/2014/main" id="{67AC1EBE-E632-41D0-8855-5010482982C9}"/>
              </a:ext>
            </a:extLst>
          </p:cNvPr>
          <p:cNvSpPr/>
          <p:nvPr/>
        </p:nvSpPr>
        <p:spPr>
          <a:xfrm>
            <a:off x="3445671" y="830760"/>
            <a:ext cx="1293815" cy="12163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 err="1"/>
              <a:t>Sun</a:t>
            </a:r>
            <a:endParaRPr lang="en-GB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644C2D-453A-4DE4-BB58-74B36B6417D3}"/>
              </a:ext>
            </a:extLst>
          </p:cNvPr>
          <p:cNvSpPr txBox="1"/>
          <p:nvPr/>
        </p:nvSpPr>
        <p:spPr>
          <a:xfrm>
            <a:off x="4221399" y="2585390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S/C </a:t>
            </a:r>
            <a:r>
              <a:rPr lang="it-IT" sz="2000" dirty="0" err="1"/>
              <a:t>speed</a:t>
            </a:r>
            <a:r>
              <a:rPr lang="it-IT" sz="2000" dirty="0"/>
              <a:t> </a:t>
            </a:r>
            <a:r>
              <a:rPr lang="it-IT" sz="2000" dirty="0" err="1"/>
              <a:t>direction</a:t>
            </a:r>
            <a:endParaRPr lang="en-GB" sz="20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0F8770B-C1D3-2B49-8F64-FE273F2B04DC}"/>
              </a:ext>
            </a:extLst>
          </p:cNvPr>
          <p:cNvGrpSpPr/>
          <p:nvPr/>
        </p:nvGrpSpPr>
        <p:grpSpPr>
          <a:xfrm>
            <a:off x="5618605" y="252105"/>
            <a:ext cx="4032727" cy="3160686"/>
            <a:chOff x="1379450" y="2050281"/>
            <a:chExt cx="4032727" cy="3160686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4F20021-6DDC-4512-994D-3F4680D3D3C7}"/>
                </a:ext>
              </a:extLst>
            </p:cNvPr>
            <p:cNvSpPr/>
            <p:nvPr/>
          </p:nvSpPr>
          <p:spPr>
            <a:xfrm>
              <a:off x="1933429" y="3711154"/>
              <a:ext cx="1917063" cy="1499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S/C A or B2</a:t>
              </a:r>
              <a:endParaRPr lang="en-GB" sz="200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E0F19CD-FA1B-40BA-929D-D35FF9EFDC19}"/>
                </a:ext>
              </a:extLst>
            </p:cNvPr>
            <p:cNvSpPr/>
            <p:nvPr/>
          </p:nvSpPr>
          <p:spPr>
            <a:xfrm>
              <a:off x="2522717" y="3654614"/>
              <a:ext cx="762000" cy="2182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DISC</a:t>
              </a:r>
              <a:endParaRPr lang="en-GB" sz="1350" dirty="0"/>
            </a:p>
          </p:txBody>
        </p:sp>
        <p:sp>
          <p:nvSpPr>
            <p:cNvPr id="7" name="Freccia in giù 6">
              <a:extLst>
                <a:ext uri="{FF2B5EF4-FFF2-40B4-BE49-F238E27FC236}">
                  <a16:creationId xmlns:a16="http://schemas.microsoft.com/office/drawing/2014/main" id="{19DBB523-4949-4489-B5BB-0DF9DA43D0C4}"/>
                </a:ext>
              </a:extLst>
            </p:cNvPr>
            <p:cNvSpPr/>
            <p:nvPr/>
          </p:nvSpPr>
          <p:spPr>
            <a:xfrm rot="10800000">
              <a:off x="1379450" y="3442467"/>
              <a:ext cx="270164" cy="860714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0EEB416-BDA5-437A-9C8B-4B8DE8B73654}"/>
                </a:ext>
              </a:extLst>
            </p:cNvPr>
            <p:cNvSpPr txBox="1"/>
            <p:nvPr/>
          </p:nvSpPr>
          <p:spPr>
            <a:xfrm>
              <a:off x="1746296" y="2050281"/>
              <a:ext cx="2175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Cometary</a:t>
              </a:r>
              <a:r>
                <a:rPr lang="it-IT" dirty="0"/>
                <a:t> </a:t>
              </a:r>
              <a:r>
                <a:rPr lang="it-IT" dirty="0" err="1"/>
                <a:t>dust</a:t>
              </a:r>
              <a:r>
                <a:rPr lang="it-IT" dirty="0"/>
                <a:t> </a:t>
              </a:r>
              <a:r>
                <a:rPr lang="it-IT" dirty="0" err="1"/>
                <a:t>particles</a:t>
              </a:r>
              <a:endParaRPr lang="en-GB" sz="1350" dirty="0"/>
            </a:p>
          </p:txBody>
        </p:sp>
        <p:pic>
          <p:nvPicPr>
            <p:cNvPr id="1026" name="Picture 2" descr="NAVCAM image of comet 67P/CG on 5 June 2015, showing the structuredness...  | Download Scientific Diagram">
              <a:extLst>
                <a:ext uri="{FF2B5EF4-FFF2-40B4-BE49-F238E27FC236}">
                  <a16:creationId xmlns:a16="http://schemas.microsoft.com/office/drawing/2014/main" id="{1B0810EA-767C-4C90-A9F1-36AC5A0EA1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4431" r="10236" b="23963"/>
            <a:stretch/>
          </p:blipFill>
          <p:spPr bwMode="auto">
            <a:xfrm>
              <a:off x="3956380" y="3150973"/>
              <a:ext cx="1455797" cy="123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Esplosione: 8 punte 16">
              <a:extLst>
                <a:ext uri="{FF2B5EF4-FFF2-40B4-BE49-F238E27FC236}">
                  <a16:creationId xmlns:a16="http://schemas.microsoft.com/office/drawing/2014/main" id="{F4A98EA2-8AC4-43EA-ADC1-A74F934D75C1}"/>
                </a:ext>
              </a:extLst>
            </p:cNvPr>
            <p:cNvSpPr/>
            <p:nvPr/>
          </p:nvSpPr>
          <p:spPr bwMode="auto">
            <a:xfrm>
              <a:off x="2681057" y="3524555"/>
              <a:ext cx="228600" cy="218210"/>
            </a:xfrm>
            <a:prstGeom prst="irregularSeal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8" name="Picture 4" descr="Dust Particles Fragments (PNG) | Official PSDs">
              <a:extLst>
                <a:ext uri="{FF2B5EF4-FFF2-40B4-BE49-F238E27FC236}">
                  <a16:creationId xmlns:a16="http://schemas.microsoft.com/office/drawing/2014/main" id="{8C4743EF-239F-4AC9-AE07-62D8357C4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224" y="2408780"/>
              <a:ext cx="1679952" cy="11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F8E30F4-51A7-848A-5045-93438BDE40B1}"/>
              </a:ext>
            </a:extLst>
          </p:cNvPr>
          <p:cNvGrpSpPr/>
          <p:nvPr/>
        </p:nvGrpSpPr>
        <p:grpSpPr>
          <a:xfrm>
            <a:off x="9408840" y="72628"/>
            <a:ext cx="2720912" cy="659696"/>
            <a:chOff x="7232904" y="88390"/>
            <a:chExt cx="4837176" cy="1172792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28A2D0F6-93C7-4915-75FC-E5F5A1ABB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6" name="Picture 2" descr="Risultati immagini per inaf">
              <a:extLst>
                <a:ext uri="{FF2B5EF4-FFF2-40B4-BE49-F238E27FC236}">
                  <a16:creationId xmlns:a16="http://schemas.microsoft.com/office/drawing/2014/main" id="{4694D610-B173-355D-184F-2B85E1C2B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isultati immagini per ASI">
              <a:extLst>
                <a:ext uri="{FF2B5EF4-FFF2-40B4-BE49-F238E27FC236}">
                  <a16:creationId xmlns:a16="http://schemas.microsoft.com/office/drawing/2014/main" id="{CFF6926C-16D3-10E1-B096-A7A334587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371317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10B1D-9E91-429D-86CB-6F0BBA2D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943197"/>
          </a:xfrm>
        </p:spPr>
        <p:txBody>
          <a:bodyPr/>
          <a:lstStyle/>
          <a:p>
            <a:r>
              <a:rPr lang="it-IT" dirty="0"/>
              <a:t>DFP-DISC UNIT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042031-02F0-442E-91C0-2A78CFFD3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039762"/>
            <a:ext cx="2329352" cy="3818238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CC8018-3062-423C-BF8F-E044D36A7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1055"/>
            <a:ext cx="2264548" cy="2689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FBA1A18-2C21-6D5A-297A-6EF6E3FF6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46" y="3373217"/>
            <a:ext cx="9600892" cy="3361492"/>
          </a:xfrm>
          <a:prstGeom prst="rect">
            <a:avLst/>
          </a:prstGeom>
        </p:spPr>
      </p:pic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1379CEA6-E7A5-BCB4-20D1-88A370F64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57151"/>
              </p:ext>
            </p:extLst>
          </p:nvPr>
        </p:nvGraphicFramePr>
        <p:xfrm>
          <a:off x="3168049" y="1084451"/>
          <a:ext cx="5634609" cy="11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203">
                  <a:extLst>
                    <a:ext uri="{9D8B030D-6E8A-4147-A177-3AD203B41FA5}">
                      <a16:colId xmlns:a16="http://schemas.microsoft.com/office/drawing/2014/main" val="3968953774"/>
                    </a:ext>
                  </a:extLst>
                </a:gridCol>
                <a:gridCol w="1878203">
                  <a:extLst>
                    <a:ext uri="{9D8B030D-6E8A-4147-A177-3AD203B41FA5}">
                      <a16:colId xmlns:a16="http://schemas.microsoft.com/office/drawing/2014/main" val="4138591908"/>
                    </a:ext>
                  </a:extLst>
                </a:gridCol>
                <a:gridCol w="1878203">
                  <a:extLst>
                    <a:ext uri="{9D8B030D-6E8A-4147-A177-3AD203B41FA5}">
                      <a16:colId xmlns:a16="http://schemas.microsoft.com/office/drawing/2014/main" val="1950962791"/>
                    </a:ext>
                  </a:extLst>
                </a:gridCol>
              </a:tblGrid>
              <a:tr h="571413">
                <a:tc>
                  <a:txBody>
                    <a:bodyPr/>
                    <a:lstStyle/>
                    <a:p>
                      <a:r>
                        <a:rPr lang="it-IT" dirty="0"/>
                        <a:t>Mass [kg]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Power [W]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Envelope</a:t>
                      </a:r>
                      <a:r>
                        <a:rPr lang="it-IT" dirty="0"/>
                        <a:t> [mm]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40976"/>
                  </a:ext>
                </a:extLst>
              </a:tr>
              <a:tr h="571413">
                <a:tc>
                  <a:txBody>
                    <a:bodyPr/>
                    <a:lstStyle/>
                    <a:p>
                      <a:r>
                        <a:rPr lang="it-IT" dirty="0"/>
                        <a:t>0.450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126x116.5x54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14408"/>
                  </a:ext>
                </a:extLst>
              </a:tr>
            </a:tbl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999A9877-C3DA-4A4F-9DEF-4D1BBA6C47DF}"/>
              </a:ext>
            </a:extLst>
          </p:cNvPr>
          <p:cNvGrpSpPr/>
          <p:nvPr/>
        </p:nvGrpSpPr>
        <p:grpSpPr>
          <a:xfrm>
            <a:off x="9408840" y="72628"/>
            <a:ext cx="2720912" cy="659696"/>
            <a:chOff x="7232904" y="88390"/>
            <a:chExt cx="4837176" cy="1172792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22E240C-553A-2748-8499-7AD91A22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0" name="Picture 2" descr="Risultati immagini per inaf">
              <a:extLst>
                <a:ext uri="{FF2B5EF4-FFF2-40B4-BE49-F238E27FC236}">
                  <a16:creationId xmlns:a16="http://schemas.microsoft.com/office/drawing/2014/main" id="{FE2D8012-CE99-724B-84D0-13EBC2ACD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isultati immagini per ASI">
              <a:extLst>
                <a:ext uri="{FF2B5EF4-FFF2-40B4-BE49-F238E27FC236}">
                  <a16:creationId xmlns:a16="http://schemas.microsoft.com/office/drawing/2014/main" id="{17BC7C8E-1FAF-AB4F-AB32-0FA82E9A4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813322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F20A-FF02-4341-9A03-D6643BF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45" y="0"/>
            <a:ext cx="8864495" cy="1073355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Activities on DFP-DISC Unit </a:t>
            </a:r>
            <a:r>
              <a:rPr lang="en-GB" dirty="0"/>
              <a:t>b</a:t>
            </a:r>
            <a:r>
              <a:rPr lang="en-GB" sz="3600" dirty="0"/>
              <a:t>readboard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EFA58BC-80FF-D341-AA38-C55179C7247F}"/>
              </a:ext>
            </a:extLst>
          </p:cNvPr>
          <p:cNvGrpSpPr/>
          <p:nvPr/>
        </p:nvGrpSpPr>
        <p:grpSpPr>
          <a:xfrm>
            <a:off x="9905998" y="18486"/>
            <a:ext cx="2258193" cy="592888"/>
            <a:chOff x="7232904" y="88390"/>
            <a:chExt cx="4837176" cy="117279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C67D502-DAD9-4A40-9FB8-C5A63EC6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6" name="Picture 2" descr="Risultati immagini per inaf">
              <a:extLst>
                <a:ext uri="{FF2B5EF4-FFF2-40B4-BE49-F238E27FC236}">
                  <a16:creationId xmlns:a16="http://schemas.microsoft.com/office/drawing/2014/main" id="{76E1E9EB-36B0-D64B-9874-DD04545C1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isultati immagini per ASI">
              <a:extLst>
                <a:ext uri="{FF2B5EF4-FFF2-40B4-BE49-F238E27FC236}">
                  <a16:creationId xmlns:a16="http://schemas.microsoft.com/office/drawing/2014/main" id="{45068549-FEBD-B242-8F22-439A01AA1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8305FB-A593-4B4E-A3BE-CFC036CC7EB3}"/>
              </a:ext>
            </a:extLst>
          </p:cNvPr>
          <p:cNvSpPr txBox="1"/>
          <p:nvPr/>
        </p:nvSpPr>
        <p:spPr>
          <a:xfrm>
            <a:off x="1" y="1111021"/>
            <a:ext cx="1216419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Tests with real and simulated dust impacts (EXPRO dust impact effect study):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passive  breadboard used to test performances on internal dust shield;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preliminary sensing plate assembling with spare PZTs to test an active breadboard in laboratory.</a:t>
            </a:r>
          </a:p>
        </p:txBody>
      </p:sp>
      <p:pic>
        <p:nvPicPr>
          <p:cNvPr id="11" name="Immagine 10" descr="Immagine che contiene tavolo, interni, ingombro, tavolino da caffè&#10;&#10;Descrizione generata automaticamente">
            <a:extLst>
              <a:ext uri="{FF2B5EF4-FFF2-40B4-BE49-F238E27FC236}">
                <a16:creationId xmlns:a16="http://schemas.microsoft.com/office/drawing/2014/main" id="{B66E347C-165C-4999-BB43-BAA9D99AD9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01" y="3939030"/>
            <a:ext cx="4608288" cy="29004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565A09-21B1-49B8-809F-A723B8B817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095" y="3662797"/>
            <a:ext cx="2307462" cy="252980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554867F-71DF-44F9-B65E-0B114FEDAE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464" y="3284035"/>
            <a:ext cx="4588727" cy="35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2393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13457-839B-413C-BD2C-47EB5E1E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4446"/>
            <a:ext cx="9905998" cy="63334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dust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and </a:t>
            </a:r>
            <a:r>
              <a:rPr lang="it-IT" dirty="0" err="1"/>
              <a:t>dust</a:t>
            </a:r>
            <a:r>
              <a:rPr lang="it-IT" dirty="0"/>
              <a:t> hazard 1/2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2DFB8F-6907-4B7E-A95A-04A5D3D876AF}"/>
              </a:ext>
            </a:extLst>
          </p:cNvPr>
          <p:cNvSpPr txBox="1"/>
          <p:nvPr/>
        </p:nvSpPr>
        <p:spPr>
          <a:xfrm>
            <a:off x="7376983" y="1136759"/>
            <a:ext cx="482427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Max particle size with 10% </a:t>
            </a:r>
            <a:r>
              <a:rPr lang="en-GB" dirty="0" err="1"/>
              <a:t>probablity</a:t>
            </a:r>
            <a:r>
              <a:rPr lang="en-GB" dirty="0"/>
              <a:t> (</a:t>
            </a:r>
            <a:r>
              <a:rPr lang="en-GB" dirty="0" err="1"/>
              <a:t>avg</a:t>
            </a:r>
            <a:r>
              <a:rPr lang="en-GB" dirty="0"/>
              <a:t> activity):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S/C A  0.4 mm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S/C B2  0.75 mm radius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68DA6F-9C13-804C-D85A-91B010DDF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162"/>
          <a:stretch/>
        </p:blipFill>
        <p:spPr bwMode="auto">
          <a:xfrm>
            <a:off x="-1" y="394346"/>
            <a:ext cx="7477813" cy="4344951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C095B6-0074-1000-087C-A61366034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9" y="4513778"/>
            <a:ext cx="6863143" cy="2406007"/>
          </a:xfrm>
          <a:prstGeom prst="rect">
            <a:avLst/>
          </a:prstGeom>
          <a:noFill/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4F055871-D07C-3000-983D-F44A94C42317}"/>
              </a:ext>
            </a:extLst>
          </p:cNvPr>
          <p:cNvSpPr/>
          <p:nvPr/>
        </p:nvSpPr>
        <p:spPr bwMode="auto">
          <a:xfrm rot="10800000">
            <a:off x="4004186" y="6158076"/>
            <a:ext cx="1139780" cy="4765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6DDE82-A291-91E9-2033-0679635D34AB}"/>
              </a:ext>
            </a:extLst>
          </p:cNvPr>
          <p:cNvSpPr txBox="1"/>
          <p:nvPr/>
        </p:nvSpPr>
        <p:spPr>
          <a:xfrm>
            <a:off x="0" y="5094411"/>
            <a:ext cx="5325762" cy="16673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After tests the dust shield design was improved;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Expected performances: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10% failure probability for S/C B2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404ECFE-0963-1748-92E9-B6E077C5DA67}"/>
              </a:ext>
            </a:extLst>
          </p:cNvPr>
          <p:cNvGrpSpPr/>
          <p:nvPr/>
        </p:nvGrpSpPr>
        <p:grpSpPr>
          <a:xfrm>
            <a:off x="9905998" y="18486"/>
            <a:ext cx="2258193" cy="592888"/>
            <a:chOff x="7232904" y="88390"/>
            <a:chExt cx="4837176" cy="1172792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4DDE84E-FDD9-6248-9780-3466C5C7F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1" name="Picture 2" descr="Risultati immagini per inaf">
              <a:extLst>
                <a:ext uri="{FF2B5EF4-FFF2-40B4-BE49-F238E27FC236}">
                  <a16:creationId xmlns:a16="http://schemas.microsoft.com/office/drawing/2014/main" id="{200A1B29-31FA-654B-8F0B-24F61B374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isultati immagini per ASI">
              <a:extLst>
                <a:ext uri="{FF2B5EF4-FFF2-40B4-BE49-F238E27FC236}">
                  <a16:creationId xmlns:a16="http://schemas.microsoft.com/office/drawing/2014/main" id="{643BE293-C78E-F84B-A2BB-8DCF43771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64889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F0B0B-4C8A-4B17-BE54-BC5E6174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497" y="-154033"/>
            <a:ext cx="9788849" cy="762000"/>
          </a:xfrm>
        </p:spPr>
        <p:txBody>
          <a:bodyPr/>
          <a:lstStyle/>
          <a:p>
            <a:pPr algn="l"/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dust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dust</a:t>
            </a:r>
            <a:r>
              <a:rPr lang="it-IT" dirty="0"/>
              <a:t> hazard 2/2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896398-6B10-DAC5-08F8-308042C2DF42}"/>
              </a:ext>
            </a:extLst>
          </p:cNvPr>
          <p:cNvSpPr txBox="1"/>
          <p:nvPr/>
        </p:nvSpPr>
        <p:spPr>
          <a:xfrm>
            <a:off x="6234942" y="1124630"/>
            <a:ext cx="5957057" cy="390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DISC aboard S/C B2 we estimated approximately 10</a:t>
            </a:r>
            <a:r>
              <a:rPr lang="en-US" sz="2400" baseline="30000" dirty="0"/>
              <a:t>6</a:t>
            </a:r>
            <a:r>
              <a:rPr lang="en-US" sz="2400" dirty="0"/>
              <a:t> and 5x10</a:t>
            </a:r>
            <a:r>
              <a:rPr lang="en-US" sz="2400" baseline="30000" dirty="0"/>
              <a:t>5</a:t>
            </a:r>
            <a:r>
              <a:rPr lang="en-US" sz="2400" dirty="0"/>
              <a:t> particle detections for the maximum and average cometary activity, respectively.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DISC aboard S/C A we expect a factor of 10 fewer events, with maximum rates lower than 200 particles/s for DISC on B2</a:t>
            </a:r>
            <a:endParaRPr lang="it-IT" sz="24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E85424B-4B69-3444-9D57-98885C69032D}"/>
              </a:ext>
            </a:extLst>
          </p:cNvPr>
          <p:cNvGrpSpPr/>
          <p:nvPr/>
        </p:nvGrpSpPr>
        <p:grpSpPr>
          <a:xfrm>
            <a:off x="9905998" y="18486"/>
            <a:ext cx="2258193" cy="592888"/>
            <a:chOff x="7232904" y="88390"/>
            <a:chExt cx="4837176" cy="117279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5AE7E5D-9CB8-AD48-BBC3-5D1222F4D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8" name="Picture 2" descr="Risultati immagini per inaf">
              <a:extLst>
                <a:ext uri="{FF2B5EF4-FFF2-40B4-BE49-F238E27FC236}">
                  <a16:creationId xmlns:a16="http://schemas.microsoft.com/office/drawing/2014/main" id="{BF75FB70-477E-4346-869D-62A5825B7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isultati immagini per ASI">
              <a:extLst>
                <a:ext uri="{FF2B5EF4-FFF2-40B4-BE49-F238E27FC236}">
                  <a16:creationId xmlns:a16="http://schemas.microsoft.com/office/drawing/2014/main" id="{8A4AD72D-0A9A-7049-84DB-C861EF4E5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C67C2E8-6AED-0543-916C-3AF15B336CE8}"/>
              </a:ext>
            </a:extLst>
          </p:cNvPr>
          <p:cNvGrpSpPr/>
          <p:nvPr/>
        </p:nvGrpSpPr>
        <p:grpSpPr>
          <a:xfrm>
            <a:off x="0" y="489981"/>
            <a:ext cx="5399664" cy="3256108"/>
            <a:chOff x="0" y="489981"/>
            <a:chExt cx="5399664" cy="3256108"/>
          </a:xfrm>
        </p:grpSpPr>
        <p:pic>
          <p:nvPicPr>
            <p:cNvPr id="1025" name="Immagine 7">
              <a:extLst>
                <a:ext uri="{FF2B5EF4-FFF2-40B4-BE49-F238E27FC236}">
                  <a16:creationId xmlns:a16="http://schemas.microsoft.com/office/drawing/2014/main" id="{8D3D0A5B-4240-8A44-AED6-99696B6DF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" t="2099" b="8338"/>
            <a:stretch/>
          </p:blipFill>
          <p:spPr bwMode="auto">
            <a:xfrm>
              <a:off x="0" y="489981"/>
              <a:ext cx="5399664" cy="325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8">
              <a:extLst>
                <a:ext uri="{FF2B5EF4-FFF2-40B4-BE49-F238E27FC236}">
                  <a16:creationId xmlns:a16="http://schemas.microsoft.com/office/drawing/2014/main" id="{7966B2D1-CA96-4248-B792-A3D4B8038A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4" t="28312" r="57595" b="50945"/>
            <a:stretch/>
          </p:blipFill>
          <p:spPr bwMode="auto">
            <a:xfrm>
              <a:off x="574431" y="755452"/>
              <a:ext cx="2699711" cy="126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A32355A-62C8-DB41-97E2-38F6DB394C32}"/>
              </a:ext>
            </a:extLst>
          </p:cNvPr>
          <p:cNvGrpSpPr/>
          <p:nvPr/>
        </p:nvGrpSpPr>
        <p:grpSpPr>
          <a:xfrm>
            <a:off x="0" y="3856503"/>
            <a:ext cx="6148445" cy="2934929"/>
            <a:chOff x="0" y="3893574"/>
            <a:chExt cx="6148445" cy="2934929"/>
          </a:xfrm>
        </p:grpSpPr>
        <p:pic>
          <p:nvPicPr>
            <p:cNvPr id="1026" name="Immagine 8">
              <a:extLst>
                <a:ext uri="{FF2B5EF4-FFF2-40B4-BE49-F238E27FC236}">
                  <a16:creationId xmlns:a16="http://schemas.microsoft.com/office/drawing/2014/main" id="{A0489B9A-08D3-4931-8581-8848EF4515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69" b="5561"/>
            <a:stretch/>
          </p:blipFill>
          <p:spPr bwMode="auto">
            <a:xfrm>
              <a:off x="0" y="3893574"/>
              <a:ext cx="6148445" cy="29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magine 8">
              <a:extLst>
                <a:ext uri="{FF2B5EF4-FFF2-40B4-BE49-F238E27FC236}">
                  <a16:creationId xmlns:a16="http://schemas.microsoft.com/office/drawing/2014/main" id="{4925ABAA-E0E5-B640-830B-E7BEC0D72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4" t="28312" r="57595" b="50945"/>
            <a:stretch/>
          </p:blipFill>
          <p:spPr bwMode="auto">
            <a:xfrm>
              <a:off x="574430" y="3975248"/>
              <a:ext cx="2699711" cy="126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928204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85FA1-F6C3-4A4B-A452-97C56507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9" y="-1483"/>
            <a:ext cx="11684000" cy="762000"/>
          </a:xfrm>
        </p:spPr>
        <p:txBody>
          <a:bodyPr/>
          <a:lstStyle/>
          <a:p>
            <a:pPr algn="l"/>
            <a:r>
              <a:rPr lang="it-IT" dirty="0"/>
              <a:t>DFP-DISC </a:t>
            </a:r>
            <a:r>
              <a:rPr lang="it-IT" dirty="0" err="1"/>
              <a:t>calibration</a:t>
            </a:r>
            <a:r>
              <a:rPr lang="it-IT" dirty="0"/>
              <a:t>/performance </a:t>
            </a:r>
            <a:r>
              <a:rPr lang="it-IT" dirty="0" err="1"/>
              <a:t>check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en-GB"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52502F67-FEED-45B9-85A7-282E905772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296" y="963827"/>
            <a:ext cx="10972800" cy="5807675"/>
          </a:xfrm>
          <a:prstGeom prst="rect">
            <a:avLst/>
          </a:prstGeom>
          <a:ln/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05B1CED7-9DCE-4971-A38A-A2FA6884CDF5}"/>
              </a:ext>
            </a:extLst>
          </p:cNvPr>
          <p:cNvGrpSpPr/>
          <p:nvPr/>
        </p:nvGrpSpPr>
        <p:grpSpPr>
          <a:xfrm>
            <a:off x="9471088" y="26104"/>
            <a:ext cx="2720912" cy="659696"/>
            <a:chOff x="7232904" y="88390"/>
            <a:chExt cx="4837176" cy="117279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49D7781-5F4A-4B34-B23E-C4633AFF5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8" name="Picture 2" descr="Risultati immagini per inaf">
              <a:extLst>
                <a:ext uri="{FF2B5EF4-FFF2-40B4-BE49-F238E27FC236}">
                  <a16:creationId xmlns:a16="http://schemas.microsoft.com/office/drawing/2014/main" id="{31FCE9E3-5015-4A35-98AD-6666434F1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isultati immagini per ASI">
              <a:extLst>
                <a:ext uri="{FF2B5EF4-FFF2-40B4-BE49-F238E27FC236}">
                  <a16:creationId xmlns:a16="http://schemas.microsoft.com/office/drawing/2014/main" id="{5A6AA2EA-7A5F-4B09-83AC-B8837A823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474789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9D61B-63DD-428F-B27A-8CB2CAD9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870"/>
            <a:ext cx="9288024" cy="551329"/>
          </a:xfrm>
        </p:spPr>
        <p:txBody>
          <a:bodyPr/>
          <a:lstStyle/>
          <a:p>
            <a:pPr algn="l"/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/performances </a:t>
            </a:r>
            <a:r>
              <a:rPr lang="it-IT" dirty="0" err="1"/>
              <a:t>simulated</a:t>
            </a:r>
            <a:r>
              <a:rPr lang="it-IT" dirty="0"/>
              <a:t> 1/2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DD0581-2BEA-4567-9824-A87E954A531A}"/>
              </a:ext>
            </a:extLst>
          </p:cNvPr>
          <p:cNvSpPr txBox="1"/>
          <p:nvPr/>
        </p:nvSpPr>
        <p:spPr>
          <a:xfrm>
            <a:off x="9471088" y="1835039"/>
            <a:ext cx="26740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SPH + FEM + coupled simulations performed to evaluate signal level from expected particle impacts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E10DCA0-1FBF-1842-8962-3843FB68B764}"/>
              </a:ext>
            </a:extLst>
          </p:cNvPr>
          <p:cNvGrpSpPr/>
          <p:nvPr/>
        </p:nvGrpSpPr>
        <p:grpSpPr>
          <a:xfrm>
            <a:off x="0" y="532459"/>
            <a:ext cx="9340712" cy="4408123"/>
            <a:chOff x="586936" y="877315"/>
            <a:chExt cx="7848592" cy="2905413"/>
          </a:xfrm>
        </p:grpSpPr>
        <p:pic>
          <p:nvPicPr>
            <p:cNvPr id="10" name="Picture 1170077972">
              <a:extLst>
                <a:ext uri="{FF2B5EF4-FFF2-40B4-BE49-F238E27FC236}">
                  <a16:creationId xmlns:a16="http://schemas.microsoft.com/office/drawing/2014/main" id="{276E4405-0FAA-09D9-B1C5-E55A67D2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98" y="877316"/>
              <a:ext cx="3744743" cy="1435485"/>
            </a:xfrm>
            <a:prstGeom prst="rect">
              <a:avLst/>
            </a:prstGeom>
          </p:spPr>
        </p:pic>
        <p:pic>
          <p:nvPicPr>
            <p:cNvPr id="11" name="Picture 1329853508">
              <a:extLst>
                <a:ext uri="{FF2B5EF4-FFF2-40B4-BE49-F238E27FC236}">
                  <a16:creationId xmlns:a16="http://schemas.microsoft.com/office/drawing/2014/main" id="{5F666BDE-5105-35BF-12E4-F944B8215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36" y="2337516"/>
              <a:ext cx="3789819" cy="1445212"/>
            </a:xfrm>
            <a:prstGeom prst="rect">
              <a:avLst/>
            </a:prstGeom>
          </p:spPr>
        </p:pic>
        <p:pic>
          <p:nvPicPr>
            <p:cNvPr id="12" name="Picture 1347686140">
              <a:extLst>
                <a:ext uri="{FF2B5EF4-FFF2-40B4-BE49-F238E27FC236}">
                  <a16:creationId xmlns:a16="http://schemas.microsoft.com/office/drawing/2014/main" id="{36C36DAB-D1EA-61FD-D623-7F35DA78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379" y="877315"/>
              <a:ext cx="4033149" cy="1445212"/>
            </a:xfrm>
            <a:prstGeom prst="rect">
              <a:avLst/>
            </a:prstGeom>
          </p:spPr>
        </p:pic>
        <p:pic>
          <p:nvPicPr>
            <p:cNvPr id="13" name="Picture 343966821">
              <a:extLst>
                <a:ext uri="{FF2B5EF4-FFF2-40B4-BE49-F238E27FC236}">
                  <a16:creationId xmlns:a16="http://schemas.microsoft.com/office/drawing/2014/main" id="{58EEFF2E-4477-24D6-5AE0-51389F65E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74" y="2335992"/>
              <a:ext cx="4021702" cy="1441110"/>
            </a:xfrm>
            <a:prstGeom prst="rect">
              <a:avLst/>
            </a:prstGeom>
          </p:spPr>
        </p:pic>
      </p:grpSp>
      <p:pic>
        <p:nvPicPr>
          <p:cNvPr id="14" name="Picture 356137564">
            <a:extLst>
              <a:ext uri="{FF2B5EF4-FFF2-40B4-BE49-F238E27FC236}">
                <a16:creationId xmlns:a16="http://schemas.microsoft.com/office/drawing/2014/main" id="{9C7F2802-64E7-45E2-C196-CC5C1BF43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8" y="5000625"/>
            <a:ext cx="4572000" cy="185737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699D5A-6120-22DE-49AB-19CD19832FA9}"/>
              </a:ext>
            </a:extLst>
          </p:cNvPr>
          <p:cNvSpPr txBox="1"/>
          <p:nvPr/>
        </p:nvSpPr>
        <p:spPr>
          <a:xfrm>
            <a:off x="4540809" y="5246497"/>
            <a:ext cx="763479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PZTs signal evolution for different impacting particle parameters: speed, size,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these simulations indication on the DISC design will be retrieved in advance: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Extinction Time =&gt; maxim impact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Signal Amplitude =&gt; Proximity Electronics fine tuning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D299E87-FC40-0244-8DE9-205FD345F2AD}"/>
              </a:ext>
            </a:extLst>
          </p:cNvPr>
          <p:cNvGrpSpPr/>
          <p:nvPr/>
        </p:nvGrpSpPr>
        <p:grpSpPr>
          <a:xfrm>
            <a:off x="9471088" y="26104"/>
            <a:ext cx="2720912" cy="659696"/>
            <a:chOff x="7232904" y="88390"/>
            <a:chExt cx="4837176" cy="1172792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464B338A-4F03-9947-96A7-23D46461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029" y="88391"/>
              <a:ext cx="1166051" cy="1166051"/>
            </a:xfrm>
            <a:prstGeom prst="rect">
              <a:avLst/>
            </a:prstGeom>
          </p:spPr>
        </p:pic>
        <p:pic>
          <p:nvPicPr>
            <p:cNvPr id="18" name="Picture 2" descr="Risultati immagini per inaf">
              <a:extLst>
                <a:ext uri="{FF2B5EF4-FFF2-40B4-BE49-F238E27FC236}">
                  <a16:creationId xmlns:a16="http://schemas.microsoft.com/office/drawing/2014/main" id="{7445AB0A-39FD-8D43-97EE-639149236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76" y="88390"/>
              <a:ext cx="1166053" cy="117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Risultati immagini per ASI">
              <a:extLst>
                <a:ext uri="{FF2B5EF4-FFF2-40B4-BE49-F238E27FC236}">
                  <a16:creationId xmlns:a16="http://schemas.microsoft.com/office/drawing/2014/main" id="{6A98383D-D147-7941-9083-CD1549ABE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904" y="88392"/>
              <a:ext cx="2514216" cy="11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9448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Presentation of bad news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1B81324D7964AAFA34923D28C8BC2" ma:contentTypeVersion="13" ma:contentTypeDescription="Create a new document." ma:contentTypeScope="" ma:versionID="6279d66dd28031851686b06369ee6bbc">
  <xsd:schema xmlns:xsd="http://www.w3.org/2001/XMLSchema" xmlns:xs="http://www.w3.org/2001/XMLSchema" xmlns:p="http://schemas.microsoft.com/office/2006/metadata/properties" xmlns:ns2="e712a068-acad-45cc-952b-68f01c4413e1" xmlns:ns3="d6f90d76-7991-4747-9b8a-1348c6ed9135" targetNamespace="http://schemas.microsoft.com/office/2006/metadata/properties" ma:root="true" ma:fieldsID="dada8c049aa3640aad863ac160d47004" ns2:_="" ns3:_="">
    <xsd:import namespace="e712a068-acad-45cc-952b-68f01c4413e1"/>
    <xsd:import namespace="d6f90d76-7991-4747-9b8a-1348c6ed91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2a068-acad-45cc-952b-68f01c441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90d76-7991-4747-9b8a-1348c6ed91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342AFA-6B4B-4A44-8B03-CD8C035C0241}"/>
</file>

<file path=customXml/itemProps2.xml><?xml version="1.0" encoding="utf-8"?>
<ds:datastoreItem xmlns:ds="http://schemas.openxmlformats.org/officeDocument/2006/customXml" ds:itemID="{31D08034-68B9-4943-A285-00FE99B84121}"/>
</file>

<file path=customXml/itemProps3.xml><?xml version="1.0" encoding="utf-8"?>
<ds:datastoreItem xmlns:ds="http://schemas.openxmlformats.org/officeDocument/2006/customXml" ds:itemID="{B344A2D4-CB2C-4C46-95DB-7A8F05C9FEA7}"/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697</Words>
  <Application>Microsoft Office PowerPoint</Application>
  <PresentationFormat>Widescreen</PresentationFormat>
  <Paragraphs>77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1_Presentation of bad news</vt:lpstr>
      <vt:lpstr>Presentazione standard di PowerPoint</vt:lpstr>
      <vt:lpstr>DFP-DISC working principle</vt:lpstr>
      <vt:lpstr>DFP-DISC measurements</vt:lpstr>
      <vt:lpstr>DFP-DISC UNIT</vt:lpstr>
      <vt:lpstr>Activities on DFP-DISC Unit breadboard</vt:lpstr>
      <vt:lpstr>Expected dust environment and dust hazard 1/2</vt:lpstr>
      <vt:lpstr>Expected dust environment dust hazard 2/2</vt:lpstr>
      <vt:lpstr>DFP-DISC calibration/performance check approach</vt:lpstr>
      <vt:lpstr>Expected signal/performances simulated 1/2</vt:lpstr>
      <vt:lpstr>DFP-DISC response function obtained by simulations: signal values retrieved from simualation vs impacting particle momentum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Hanna Rothkaehl</dc:creator>
  <cp:lastModifiedBy>Vincenzo Della Corte</cp:lastModifiedBy>
  <cp:revision>93</cp:revision>
  <dcterms:created xsi:type="dcterms:W3CDTF">2020-06-09T13:17:06Z</dcterms:created>
  <dcterms:modified xsi:type="dcterms:W3CDTF">2022-07-07T12:04:35Z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0x0101009851B81324D7964AAFA34923D28C8BC2</vt:lpwstr>
  </property>
</Properties>
</file>