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28"/>
  </p:notesMasterIdLst>
  <p:sldIdLst>
    <p:sldId id="906" r:id="rId5"/>
    <p:sldId id="967" r:id="rId6"/>
    <p:sldId id="976" r:id="rId7"/>
    <p:sldId id="986" r:id="rId8"/>
    <p:sldId id="921" r:id="rId9"/>
    <p:sldId id="946" r:id="rId10"/>
    <p:sldId id="939" r:id="rId11"/>
    <p:sldId id="903" r:id="rId12"/>
    <p:sldId id="904" r:id="rId13"/>
    <p:sldId id="324" r:id="rId14"/>
    <p:sldId id="905" r:id="rId15"/>
    <p:sldId id="325" r:id="rId16"/>
    <p:sldId id="968" r:id="rId17"/>
    <p:sldId id="981" r:id="rId18"/>
    <p:sldId id="971" r:id="rId19"/>
    <p:sldId id="991" r:id="rId20"/>
    <p:sldId id="982" r:id="rId21"/>
    <p:sldId id="922" r:id="rId22"/>
    <p:sldId id="954" r:id="rId23"/>
    <p:sldId id="985" r:id="rId24"/>
    <p:sldId id="984" r:id="rId25"/>
    <p:sldId id="973" r:id="rId26"/>
    <p:sldId id="975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FE14339-68BD-77F7-703B-618E2CA7261F}" name="Jones, Geraint" initials="JG" userId="S::ucasghj@ucl.ac.uk::edbfc6fa-f990-4162-a069-55c31f47b558" providerId="AD"/>
  <p188:author id="{3255AEBE-3B2A-6CDC-2C10-F1FB1981C154}" name="Guest User" initials="GU" userId="S::urn:spo:anon#fbf62779ecb6eeeff9250815f8d49dbfe217de423f99fd521b71d6a32a4cf20b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261E10-01B7-6F4B-ABF6-75D2B96E5025}" v="2401" dt="2022-05-09T09:53:14.200"/>
    <p1510:client id="{6FD55547-C078-3333-D044-A9A8D23C03BF}" v="678" dt="2022-05-09T03:42:35.513"/>
    <p1510:client id="{846D7B5E-246D-C12E-41B0-BEFCD4BE2BD4}" v="89" dt="2022-05-09T10:18:49.788"/>
    <p1510:client id="{D5CD3787-C4D6-831C-BD6C-91C2474B8EF9}" v="21" dt="2022-05-09T11:47:05.2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BB214C-BB29-9249-BE44-756FA6355996}" type="datetimeFigureOut">
              <a:rPr lang="en-US" smtClean="0"/>
              <a:t>5/19/22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F2E4D9-B7DF-D145-8463-3542FD72C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431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2E4D9-B7DF-D145-8463-3542FD72C95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2247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Giotto:</a:t>
            </a:r>
            <a:r>
              <a:rPr lang="en-US" baseline="0"/>
              <a:t> 1986, Rosetta: 2014 – about 30 years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2E4D9-B7DF-D145-8463-3542FD72C95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6306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2E4D9-B7DF-D145-8463-3542FD72C95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5747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2E4D9-B7DF-D145-8463-3542FD72C95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6877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/>
              <a:t>Activities include dust environment modelling; target search; preparatory science discussions with regular meetings; meetings of instrument and science leads every 2 weeks; outreach; full science consortium meetings every ~6 months.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2E4D9-B7DF-D145-8463-3542FD72C95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087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2E4D9-B7DF-D145-8463-3542FD72C95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506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5699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0297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5031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2528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0021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2E4D9-B7DF-D145-8463-3542FD72C95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237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2E4D9-B7DF-D145-8463-3542FD72C95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918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page1image3480">
            <a:extLst>
              <a:ext uri="{FF2B5EF4-FFF2-40B4-BE49-F238E27FC236}">
                <a16:creationId xmlns:a16="http://schemas.microsoft.com/office/drawing/2014/main" id="{5CAEE1FD-19E6-8C4D-86EA-A6C774371EA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554" r="28059" b="546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5/19/22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 descr="page1image3480">
            <a:extLst>
              <a:ext uri="{FF2B5EF4-FFF2-40B4-BE49-F238E27FC236}">
                <a16:creationId xmlns:a16="http://schemas.microsoft.com/office/drawing/2014/main" id="{61ED0090-2351-9E44-9A4C-4BF58702517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554" r="28059" b="546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5/19/22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page1image3480">
            <a:extLst>
              <a:ext uri="{FF2B5EF4-FFF2-40B4-BE49-F238E27FC236}">
                <a16:creationId xmlns:a16="http://schemas.microsoft.com/office/drawing/2014/main" id="{6F001FB9-EAEA-AA44-9A8F-59374B006FE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554" r="28059" b="546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5/19/22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page1image3480">
            <a:extLst>
              <a:ext uri="{FF2B5EF4-FFF2-40B4-BE49-F238E27FC236}">
                <a16:creationId xmlns:a16="http://schemas.microsoft.com/office/drawing/2014/main" id="{82C6BD0D-9158-954F-9B50-24162F2FCF6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554" r="28059" b="546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609600" y="1313167"/>
            <a:ext cx="3178400" cy="83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609600" y="2286831"/>
            <a:ext cx="6349600" cy="36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╺"/>
              <a:defRPr/>
            </a:lvl1pPr>
            <a:lvl2pPr marL="1219170" lvl="1" indent="-423323">
              <a:spcBef>
                <a:spcPts val="1333"/>
              </a:spcBef>
              <a:spcAft>
                <a:spcPts val="0"/>
              </a:spcAft>
              <a:buSzPts val="1400"/>
              <a:buChar char="╶"/>
              <a:defRPr/>
            </a:lvl2pPr>
            <a:lvl3pPr marL="1828754" lvl="2" indent="-423323">
              <a:spcBef>
                <a:spcPts val="1333"/>
              </a:spcBef>
              <a:spcAft>
                <a:spcPts val="0"/>
              </a:spcAft>
              <a:buSzPts val="1400"/>
              <a:buChar char="╶"/>
              <a:defRPr/>
            </a:lvl3pPr>
            <a:lvl4pPr marL="2438339" lvl="3" indent="-423323">
              <a:spcBef>
                <a:spcPts val="1333"/>
              </a:spcBef>
              <a:spcAft>
                <a:spcPts val="0"/>
              </a:spcAft>
              <a:buSzPts val="1400"/>
              <a:buChar char="╶"/>
              <a:defRPr/>
            </a:lvl4pPr>
            <a:lvl5pPr marL="3047924" lvl="4" indent="-423323">
              <a:spcBef>
                <a:spcPts val="1333"/>
              </a:spcBef>
              <a:spcAft>
                <a:spcPts val="0"/>
              </a:spcAft>
              <a:buSzPts val="1400"/>
              <a:buChar char="╶"/>
              <a:defRPr/>
            </a:lvl5pPr>
            <a:lvl6pPr marL="3657509" lvl="5" indent="-423323">
              <a:spcBef>
                <a:spcPts val="1333"/>
              </a:spcBef>
              <a:spcAft>
                <a:spcPts val="0"/>
              </a:spcAft>
              <a:buSzPts val="1400"/>
              <a:buChar char="╶"/>
              <a:defRPr/>
            </a:lvl6pPr>
            <a:lvl7pPr marL="4267093" lvl="6" indent="-423323">
              <a:spcBef>
                <a:spcPts val="1333"/>
              </a:spcBef>
              <a:spcAft>
                <a:spcPts val="0"/>
              </a:spcAft>
              <a:buSzPts val="1400"/>
              <a:buChar char="╶"/>
              <a:defRPr/>
            </a:lvl7pPr>
            <a:lvl8pPr marL="4876678" lvl="7" indent="-423323">
              <a:spcBef>
                <a:spcPts val="1333"/>
              </a:spcBef>
              <a:spcAft>
                <a:spcPts val="0"/>
              </a:spcAft>
              <a:buSzPts val="1400"/>
              <a:buChar char="╶"/>
              <a:defRPr/>
            </a:lvl8pPr>
            <a:lvl9pPr marL="5486263" lvl="8" indent="-423323">
              <a:spcBef>
                <a:spcPts val="1333"/>
              </a:spcBef>
              <a:spcAft>
                <a:spcPts val="1333"/>
              </a:spcAft>
              <a:buSzPts val="1400"/>
              <a:buChar char="╶"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11312892" y="6398371"/>
            <a:ext cx="731600" cy="3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99897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cap="none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page1image3480">
            <a:extLst>
              <a:ext uri="{FF2B5EF4-FFF2-40B4-BE49-F238E27FC236}">
                <a16:creationId xmlns:a16="http://schemas.microsoft.com/office/drawing/2014/main" id="{35974ABA-3281-074C-B230-B257DB757D3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554" r="28059" b="546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052" y="763450"/>
            <a:ext cx="8610600" cy="12954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E977AD2-83A8-944B-B272-52A7D9683C0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1" descr="page1image3480">
            <a:extLst>
              <a:ext uri="{FF2B5EF4-FFF2-40B4-BE49-F238E27FC236}">
                <a16:creationId xmlns:a16="http://schemas.microsoft.com/office/drawing/2014/main" id="{543AC114-392F-D64B-B7D2-6A7AE97C303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1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554" r="28059" b="54613"/>
          <a:stretch/>
        </p:blipFill>
        <p:spPr bwMode="auto">
          <a:xfrm>
            <a:off x="0" y="2265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794936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CFC31A-C231-7548-9186-CDE5A40B83DB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4234" y="149555"/>
            <a:ext cx="884246" cy="88424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6629A87-ADD7-E746-9D9F-5373CD230A08}"/>
              </a:ext>
            </a:extLst>
          </p:cNvPr>
          <p:cNvSpPr/>
          <p:nvPr userDrawn="1"/>
        </p:nvSpPr>
        <p:spPr>
          <a:xfrm rot="16200000">
            <a:off x="11508210" y="470547"/>
            <a:ext cx="1000595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00">
                <a:solidFill>
                  <a:schemeClr val="tx1"/>
                </a:solidFill>
              </a:rPr>
              <a:t>Comet Interceptor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6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tiff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age1image3480">
            <a:extLst>
              <a:ext uri="{FF2B5EF4-FFF2-40B4-BE49-F238E27FC236}">
                <a16:creationId xmlns:a16="http://schemas.microsoft.com/office/drawing/2014/main" id="{D4751C37-7E1B-834C-B138-06BC7D31C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728" r="25050" b="8264"/>
          <a:stretch/>
        </p:blipFill>
        <p:spPr bwMode="auto">
          <a:xfrm>
            <a:off x="5570075" y="157212"/>
            <a:ext cx="6504397" cy="297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6D9D3A-8FFF-224C-AD1F-FFE57E8C4310}"/>
              </a:ext>
            </a:extLst>
          </p:cNvPr>
          <p:cNvSpPr/>
          <p:nvPr/>
        </p:nvSpPr>
        <p:spPr>
          <a:xfrm>
            <a:off x="-1219649" y="0"/>
            <a:ext cx="6467061" cy="704808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en-US" sz="7200" b="1">
                <a:sym typeface="Raleway"/>
              </a:rPr>
              <a:t>The Comet Interceptor Mission</a:t>
            </a:r>
            <a:endParaRPr lang="en-US" sz="3600">
              <a:sym typeface="Raleway"/>
            </a:endParaRPr>
          </a:p>
          <a:p>
            <a:pPr algn="r"/>
            <a:endParaRPr lang="en-US" sz="2000">
              <a:sym typeface="Raleway"/>
            </a:endParaRPr>
          </a:p>
          <a:p>
            <a:pPr algn="r"/>
            <a:r>
              <a:rPr lang="en-US" sz="2000">
                <a:sym typeface="Raleway"/>
              </a:rPr>
              <a:t>Presentation to the ESA Solar System and Exploration Working Group</a:t>
            </a:r>
            <a:endParaRPr lang="en-US" sz="3600">
              <a:sym typeface="Raleway"/>
            </a:endParaRPr>
          </a:p>
          <a:p>
            <a:pPr algn="r"/>
            <a:endParaRPr lang="en-US" sz="2000"/>
          </a:p>
          <a:p>
            <a:pPr algn="r"/>
            <a:endParaRPr lang="en-US" sz="2000"/>
          </a:p>
          <a:p>
            <a:pPr algn="r"/>
            <a:endParaRPr lang="en-US" sz="2000"/>
          </a:p>
          <a:p>
            <a:pPr algn="r"/>
            <a:endParaRPr lang="en-US" sz="2000"/>
          </a:p>
          <a:p>
            <a:pPr algn="r"/>
            <a:endParaRPr lang="en-US" sz="2000"/>
          </a:p>
          <a:p>
            <a:pPr algn="r"/>
            <a:endParaRPr lang="en-US" sz="2000"/>
          </a:p>
          <a:p>
            <a:pPr algn="r"/>
            <a:r>
              <a:rPr lang="en-US" sz="2000"/>
              <a:t>10 May 2022</a:t>
            </a:r>
            <a:br>
              <a:rPr lang="en-US" sz="2000"/>
            </a:br>
            <a:endParaRPr lang="en-US" sz="3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5B2989-6C5E-214B-9604-FCC016E1E015}"/>
              </a:ext>
            </a:extLst>
          </p:cNvPr>
          <p:cNvSpPr txBox="1"/>
          <p:nvPr/>
        </p:nvSpPr>
        <p:spPr>
          <a:xfrm>
            <a:off x="5455775" y="3314310"/>
            <a:ext cx="6609175" cy="34778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en-US" sz="2400">
                <a:solidFill>
                  <a:srgbClr val="FFFFFF"/>
                </a:solidFill>
                <a:sym typeface="Varela"/>
              </a:rPr>
              <a:t>Comet Interceptor Science Study Team</a:t>
            </a:r>
          </a:p>
          <a:p>
            <a:r>
              <a:rPr lang="en-US" sz="1400" i="1">
                <a:solidFill>
                  <a:srgbClr val="FFFFFF"/>
                </a:solidFill>
                <a:sym typeface="Varela"/>
              </a:rPr>
              <a:t>(in alphabetical order)</a:t>
            </a:r>
            <a:endParaRPr lang="en-US" sz="1100" i="1"/>
          </a:p>
          <a:p>
            <a:r>
              <a:rPr lang="en-US" altLang="en-US">
                <a:solidFill>
                  <a:srgbClr val="FFFFFF"/>
                </a:solidFill>
                <a:sym typeface="Varela"/>
              </a:rPr>
              <a:t>Geraint Jones </a:t>
            </a:r>
            <a:r>
              <a:rPr lang="en-US" altLang="en-US">
                <a:solidFill>
                  <a:schemeClr val="accent4"/>
                </a:solidFill>
                <a:sym typeface="Varela"/>
              </a:rPr>
              <a:t>UCL </a:t>
            </a:r>
            <a:r>
              <a:rPr lang="en-US" altLang="en-US" err="1">
                <a:solidFill>
                  <a:schemeClr val="accent4"/>
                </a:solidFill>
                <a:sym typeface="Varela"/>
              </a:rPr>
              <a:t>Mullard</a:t>
            </a:r>
            <a:r>
              <a:rPr lang="en-US" altLang="en-US">
                <a:solidFill>
                  <a:schemeClr val="accent4"/>
                </a:solidFill>
                <a:sym typeface="Varela"/>
              </a:rPr>
              <a:t> Space Science Laboratory, UK</a:t>
            </a:r>
            <a:endParaRPr lang="en-US" altLang="en-US">
              <a:solidFill>
                <a:schemeClr val="accent4"/>
              </a:solidFill>
            </a:endParaRPr>
          </a:p>
          <a:p>
            <a:r>
              <a:rPr lang="en-US" altLang="en-US">
                <a:solidFill>
                  <a:srgbClr val="FFFFFF"/>
                </a:solidFill>
                <a:sym typeface="Varela"/>
              </a:rPr>
              <a:t>Hideyo Kawakita </a:t>
            </a:r>
            <a:r>
              <a:rPr lang="en-GB">
                <a:solidFill>
                  <a:schemeClr val="accent4"/>
                </a:solidFill>
              </a:rPr>
              <a:t>Kyoto Sangyo University, JP</a:t>
            </a:r>
          </a:p>
          <a:p>
            <a:r>
              <a:rPr lang="en-GB" altLang="en-US">
                <a:sym typeface="Varela"/>
              </a:rPr>
              <a:t>Michael </a:t>
            </a:r>
            <a:r>
              <a:rPr lang="en-GB" altLang="en-US" err="1">
                <a:sym typeface="Varela"/>
              </a:rPr>
              <a:t>Küppers</a:t>
            </a:r>
            <a:r>
              <a:rPr lang="en-GB" altLang="en-US">
                <a:sym typeface="Varela"/>
              </a:rPr>
              <a:t> </a:t>
            </a:r>
            <a:r>
              <a:rPr lang="en-GB" altLang="en-US">
                <a:solidFill>
                  <a:schemeClr val="accent4"/>
                </a:solidFill>
                <a:sym typeface="Varela"/>
              </a:rPr>
              <a:t>ESA Study Scientist</a:t>
            </a:r>
            <a:endParaRPr lang="en-US" altLang="en-US">
              <a:solidFill>
                <a:schemeClr val="accent4"/>
              </a:solidFill>
              <a:sym typeface="Varela"/>
            </a:endParaRPr>
          </a:p>
          <a:p>
            <a:r>
              <a:rPr lang="en-US" altLang="en-US">
                <a:solidFill>
                  <a:srgbClr val="FFFFFF"/>
                </a:solidFill>
                <a:sym typeface="Varela"/>
              </a:rPr>
              <a:t>Luisa M. Lara </a:t>
            </a:r>
            <a:r>
              <a:rPr lang="en-US" altLang="en-US">
                <a:solidFill>
                  <a:schemeClr val="accent4"/>
                </a:solidFill>
                <a:sym typeface="Varela"/>
              </a:rPr>
              <a:t>Instituto de </a:t>
            </a:r>
            <a:r>
              <a:rPr lang="en-US" altLang="en-US" err="1">
                <a:solidFill>
                  <a:schemeClr val="accent4"/>
                </a:solidFill>
                <a:sym typeface="Varela"/>
              </a:rPr>
              <a:t>Astrofísica</a:t>
            </a:r>
            <a:r>
              <a:rPr lang="en-US" altLang="en-US">
                <a:solidFill>
                  <a:schemeClr val="accent4"/>
                </a:solidFill>
                <a:sym typeface="Varela"/>
              </a:rPr>
              <a:t> de Andalucía, ES</a:t>
            </a:r>
            <a:endParaRPr lang="en-US" altLang="en-US">
              <a:solidFill>
                <a:schemeClr val="accent4"/>
              </a:solidFill>
            </a:endParaRPr>
          </a:p>
          <a:p>
            <a:r>
              <a:rPr lang="en-US" altLang="en-US">
                <a:solidFill>
                  <a:srgbClr val="FFFFFF"/>
                </a:solidFill>
                <a:sym typeface="Varela"/>
              </a:rPr>
              <a:t>Colin Snodgrass </a:t>
            </a:r>
            <a:r>
              <a:rPr lang="en-US" altLang="en-US">
                <a:solidFill>
                  <a:schemeClr val="accent4"/>
                </a:solidFill>
                <a:sym typeface="Varela"/>
              </a:rPr>
              <a:t>University of Edinburgh, UK</a:t>
            </a:r>
            <a:br>
              <a:rPr lang="en-US" altLang="en-US">
                <a:ea typeface="+mn-lt"/>
                <a:cs typeface="+mn-lt"/>
              </a:rPr>
            </a:br>
            <a:r>
              <a:rPr lang="en-GB">
                <a:ea typeface="+mn-lt"/>
                <a:cs typeface="+mn-lt"/>
                <a:sym typeface="Varela"/>
              </a:rPr>
              <a:t>Cecilia </a:t>
            </a:r>
            <a:r>
              <a:rPr lang="en-GB" err="1">
                <a:ea typeface="+mn-lt"/>
                <a:cs typeface="+mn-lt"/>
                <a:sym typeface="Varela"/>
              </a:rPr>
              <a:t>Tubiana</a:t>
            </a:r>
            <a:r>
              <a:rPr lang="en-GB">
                <a:ea typeface="+mn-lt"/>
                <a:cs typeface="+mn-lt"/>
                <a:sym typeface="Varela"/>
              </a:rPr>
              <a:t> </a:t>
            </a:r>
            <a:r>
              <a:rPr lang="en-GB">
                <a:solidFill>
                  <a:schemeClr val="accent4"/>
                </a:solidFill>
                <a:ea typeface="+mn-lt"/>
                <a:cs typeface="+mn-lt"/>
                <a:sym typeface="Varela"/>
              </a:rPr>
              <a:t>INAF-IAPS, Rome, IT</a:t>
            </a:r>
            <a:br>
              <a:rPr lang="en-GB">
                <a:ea typeface="+mn-lt"/>
                <a:cs typeface="+mn-lt"/>
              </a:rPr>
            </a:br>
            <a:br>
              <a:rPr lang="en-GB">
                <a:ea typeface="+mn-lt"/>
                <a:cs typeface="+mn-lt"/>
              </a:rPr>
            </a:br>
            <a:r>
              <a:rPr lang="en-GB">
                <a:ea typeface="+mn-lt"/>
                <a:cs typeface="+mn-lt"/>
                <a:sym typeface="Varela"/>
              </a:rPr>
              <a:t>Satoshi Kasahara </a:t>
            </a:r>
            <a:r>
              <a:rPr lang="en-GB">
                <a:solidFill>
                  <a:schemeClr val="accent4"/>
                </a:solidFill>
                <a:ea typeface="+mn-lt"/>
                <a:cs typeface="+mn-lt"/>
              </a:rPr>
              <a:t>University of Tokyo, JP</a:t>
            </a:r>
          </a:p>
          <a:p>
            <a:endParaRPr lang="en-US" altLang="en-US">
              <a:sym typeface="Varela"/>
            </a:endParaRPr>
          </a:p>
          <a:p>
            <a:r>
              <a:rPr lang="en-US" altLang="en-US">
                <a:sym typeface="Varela"/>
              </a:rPr>
              <a:t>and the </a:t>
            </a:r>
            <a:r>
              <a:rPr lang="en-US" altLang="en-US" sz="2000">
                <a:sym typeface="Varela"/>
              </a:rPr>
              <a:t>Comet Interceptor Consortium</a:t>
            </a:r>
            <a:endParaRPr lang="en-US" altLang="en-US" sz="1400">
              <a:sym typeface="Varela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C5D086D-01F8-5948-8068-A9C4E5F2EA47}"/>
              </a:ext>
            </a:extLst>
          </p:cNvPr>
          <p:cNvCxnSpPr/>
          <p:nvPr/>
        </p:nvCxnSpPr>
        <p:spPr>
          <a:xfrm flipV="1">
            <a:off x="5351593" y="153175"/>
            <a:ext cx="0" cy="6427305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1F7B1BD-E6AE-A747-BC91-8FA21B8B1D18}"/>
              </a:ext>
            </a:extLst>
          </p:cNvPr>
          <p:cNvSpPr txBox="1"/>
          <p:nvPr/>
        </p:nvSpPr>
        <p:spPr>
          <a:xfrm>
            <a:off x="71985" y="6075300"/>
            <a:ext cx="23695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000">
                <a:solidFill>
                  <a:schemeClr val="accent3">
                    <a:lumMod val="20000"/>
                    <a:lumOff val="80000"/>
                  </a:schemeClr>
                </a:solidFill>
                <a:sym typeface="Varela"/>
              </a:rPr>
              <a:t>@</a:t>
            </a:r>
            <a:r>
              <a:rPr lang="en-US" altLang="en-US" sz="2000" err="1">
                <a:solidFill>
                  <a:schemeClr val="accent3">
                    <a:lumMod val="20000"/>
                    <a:lumOff val="80000"/>
                  </a:schemeClr>
                </a:solidFill>
                <a:sym typeface="Varela"/>
              </a:rPr>
              <a:t>cometintercept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928391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194571" y="158496"/>
            <a:ext cx="5452252" cy="83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br>
              <a:rPr lang="en-US"/>
            </a:br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194571" y="578296"/>
            <a:ext cx="11802861" cy="364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457178" indent="-457178">
              <a:buFont typeface="Arial" panose="020B0604020202020204" pitchFamily="34" charset="0"/>
              <a:buChar char="•"/>
            </a:pPr>
            <a:r>
              <a:rPr lang="en-GB"/>
              <a:t>Orbit computed and ecliptic crossing point predicted</a:t>
            </a:r>
          </a:p>
          <a:p>
            <a:pPr marL="457178" indent="-457178">
              <a:buFont typeface="Arial" panose="020B0604020202020204" pitchFamily="34" charset="0"/>
              <a:buChar char="•"/>
            </a:pPr>
            <a:endParaRPr lang="en-GB"/>
          </a:p>
          <a:p>
            <a:pPr marL="457178" indent="-457178">
              <a:buFont typeface="Arial" panose="020B0604020202020204" pitchFamily="34" charset="0"/>
              <a:buChar char="•"/>
            </a:pPr>
            <a:endParaRPr lang="en-GB"/>
          </a:p>
        </p:txBody>
      </p:sp>
      <p:sp>
        <p:nvSpPr>
          <p:cNvPr id="99" name="Google Shape;99;p18"/>
          <p:cNvSpPr txBox="1">
            <a:spLocks noGrp="1"/>
          </p:cNvSpPr>
          <p:nvPr>
            <p:ph type="sldNum" idx="12"/>
          </p:nvPr>
        </p:nvSpPr>
        <p:spPr>
          <a:xfrm>
            <a:off x="609600" y="6231533"/>
            <a:ext cx="731600" cy="326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en"/>
              <a:pPr/>
              <a:t>10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9C48A1-8AEB-6E4E-803D-242EC0616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2018"/>
            <a:ext cx="12192000" cy="510182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32AE90A-2D31-3346-B71D-ABD9527387AB}"/>
              </a:ext>
            </a:extLst>
          </p:cNvPr>
          <p:cNvSpPr/>
          <p:nvPr/>
        </p:nvSpPr>
        <p:spPr>
          <a:xfrm>
            <a:off x="6955249" y="5151149"/>
            <a:ext cx="522515" cy="5225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945275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194571" y="158496"/>
            <a:ext cx="5452252" cy="83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br>
              <a:rPr lang="en-US"/>
            </a:br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194571" y="578296"/>
            <a:ext cx="11802861" cy="364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457178" indent="-457178">
              <a:buFont typeface="Arial" panose="020B0604020202020204" pitchFamily="34" charset="0"/>
              <a:buChar char="•"/>
            </a:pPr>
            <a:r>
              <a:rPr lang="en-GB"/>
              <a:t>Comet Interceptor leaves L2 to intercept comet’s path</a:t>
            </a:r>
          </a:p>
          <a:p>
            <a:pPr marL="457178" indent="-457178">
              <a:buFont typeface="Arial" panose="020B0604020202020204" pitchFamily="34" charset="0"/>
              <a:buChar char="•"/>
            </a:pPr>
            <a:endParaRPr lang="en-GB"/>
          </a:p>
          <a:p>
            <a:pPr marL="457178" indent="-457178">
              <a:buFont typeface="Arial" panose="020B0604020202020204" pitchFamily="34" charset="0"/>
              <a:buChar char="•"/>
            </a:pPr>
            <a:endParaRPr lang="en-GB"/>
          </a:p>
        </p:txBody>
      </p:sp>
      <p:sp>
        <p:nvSpPr>
          <p:cNvPr id="99" name="Google Shape;99;p18"/>
          <p:cNvSpPr txBox="1">
            <a:spLocks noGrp="1"/>
          </p:cNvSpPr>
          <p:nvPr>
            <p:ph type="sldNum" idx="12"/>
          </p:nvPr>
        </p:nvSpPr>
        <p:spPr>
          <a:xfrm>
            <a:off x="609600" y="6231533"/>
            <a:ext cx="731600" cy="326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en"/>
              <a:pPr/>
              <a:t>11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D7CF31-64C9-644C-BF9F-899D3E8C2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6183"/>
            <a:ext cx="12192000" cy="510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62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10846676" cy="364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457178" indent="-457178">
              <a:buFont typeface="Arial" panose="020B0604020202020204" pitchFamily="34" charset="0"/>
              <a:buChar char="•"/>
            </a:pPr>
            <a:r>
              <a:rPr lang="en-GB"/>
              <a:t>Encounter with comet close to the ecliptic plane</a:t>
            </a:r>
          </a:p>
          <a:p>
            <a:pPr marL="457178" indent="-457178">
              <a:buFont typeface="Arial" panose="020B0604020202020204" pitchFamily="34" charset="0"/>
              <a:buChar char="•"/>
            </a:pPr>
            <a:endParaRPr lang="en-GB"/>
          </a:p>
          <a:p>
            <a:pPr marL="457178" indent="-457178">
              <a:buFont typeface="Arial" panose="020B0604020202020204" pitchFamily="34" charset="0"/>
              <a:buChar char="•"/>
            </a:pPr>
            <a:r>
              <a:rPr lang="en-GB"/>
              <a:t>Targets like this </a:t>
            </a:r>
            <a:r>
              <a:rPr lang="en-GB" u="sng"/>
              <a:t>are</a:t>
            </a:r>
            <a:r>
              <a:rPr lang="en-GB"/>
              <a:t> being found, e.g. C/2021 P4 (ATLAS), C/2022 E3 (ZTF) could have been reachable if mission was operating now</a:t>
            </a:r>
          </a:p>
          <a:p>
            <a:pPr marL="457178" indent="-457178">
              <a:buFont typeface="Arial" panose="020B0604020202020204" pitchFamily="34" charset="0"/>
              <a:buChar char="•"/>
            </a:pPr>
            <a:endParaRPr lang="en-GB"/>
          </a:p>
          <a:p>
            <a:pPr marL="457178" indent="-457178">
              <a:buFont typeface="Arial" panose="020B0604020202020204" pitchFamily="34" charset="0"/>
              <a:buChar char="•"/>
            </a:pPr>
            <a:endParaRPr lang="en-GB"/>
          </a:p>
        </p:txBody>
      </p:sp>
      <p:sp>
        <p:nvSpPr>
          <p:cNvPr id="99" name="Google Shape;99;p18"/>
          <p:cNvSpPr txBox="1">
            <a:spLocks noGrp="1"/>
          </p:cNvSpPr>
          <p:nvPr>
            <p:ph type="sldNum" idx="12"/>
          </p:nvPr>
        </p:nvSpPr>
        <p:spPr>
          <a:xfrm>
            <a:off x="609600" y="6231533"/>
            <a:ext cx="731600" cy="326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en"/>
              <a:pPr/>
              <a:t>12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5200E5-1856-A14D-80C4-7EED3E640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2018"/>
            <a:ext cx="12192000" cy="510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137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7;p18">
            <a:extLst>
              <a:ext uri="{FF2B5EF4-FFF2-40B4-BE49-F238E27FC236}">
                <a16:creationId xmlns:a16="http://schemas.microsoft.com/office/drawing/2014/main" id="{56EE2CEF-B4F7-E54C-8BD6-4C8ABB6D427D}"/>
              </a:ext>
            </a:extLst>
          </p:cNvPr>
          <p:cNvSpPr txBox="1">
            <a:spLocks/>
          </p:cNvSpPr>
          <p:nvPr/>
        </p:nvSpPr>
        <p:spPr>
          <a:xfrm>
            <a:off x="227499" y="455227"/>
            <a:ext cx="10536351" cy="62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>
                <a:solidFill>
                  <a:srgbClr val="FFC000"/>
                </a:solidFill>
              </a:rPr>
              <a:t>Comet Interceptor: First F class mission</a:t>
            </a:r>
          </a:p>
        </p:txBody>
      </p:sp>
      <p:sp>
        <p:nvSpPr>
          <p:cNvPr id="4" name="Google Shape;98;p18">
            <a:extLst>
              <a:ext uri="{FF2B5EF4-FFF2-40B4-BE49-F238E27FC236}">
                <a16:creationId xmlns:a16="http://schemas.microsoft.com/office/drawing/2014/main" id="{99132580-C9AB-6948-8D03-E8C2DE1C5A67}"/>
              </a:ext>
            </a:extLst>
          </p:cNvPr>
          <p:cNvSpPr txBox="1">
            <a:spLocks/>
          </p:cNvSpPr>
          <p:nvPr/>
        </p:nvSpPr>
        <p:spPr>
          <a:xfrm>
            <a:off x="227499" y="3195593"/>
            <a:ext cx="6505359" cy="43471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defTabSz="457200"/>
            <a:r>
              <a:rPr lang="en-US" sz="2000"/>
              <a:t>10 years from 2019 selection to 2029 launch</a:t>
            </a:r>
          </a:p>
          <a:p>
            <a:pPr marL="342900" indent="-342900" defTabSz="457200"/>
            <a:endParaRPr lang="en-US" sz="2000"/>
          </a:p>
          <a:p>
            <a:pPr marL="342900" indent="-342900" defTabSz="457200"/>
            <a:r>
              <a:rPr lang="en-US" sz="2000"/>
              <a:t>~€150M + shared launch with Ariel at no cost</a:t>
            </a:r>
          </a:p>
          <a:p>
            <a:pPr marL="342900" indent="-342900" defTabSz="457200"/>
            <a:endParaRPr lang="en-US" sz="2000"/>
          </a:p>
          <a:p>
            <a:pPr marL="342900" indent="-342900" defTabSz="457200"/>
            <a:r>
              <a:rPr lang="en-US" sz="2000"/>
              <a:t>975 kg wet mass at launch</a:t>
            </a:r>
          </a:p>
          <a:p>
            <a:pPr marL="342900" indent="-342900" defTabSz="457200"/>
            <a:endParaRPr lang="en-US" sz="2000"/>
          </a:p>
          <a:p>
            <a:pPr marL="342900" indent="-342900" defTabSz="457200"/>
            <a:r>
              <a:rPr lang="en-US" sz="2000"/>
              <a:t>Fast flyby (~48 hours)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32858" y="2898195"/>
            <a:ext cx="5171168" cy="378565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i="1">
                <a:solidFill>
                  <a:schemeClr val="accent3"/>
                </a:solidFill>
              </a:rPr>
              <a:t>Rosetta</a:t>
            </a:r>
          </a:p>
          <a:p>
            <a:endParaRPr lang="en-US" sz="2000" i="1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20 years from proposal to launch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i="1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i="1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€ 1300M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2900 kg wet mass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2.5 years at the comet</a:t>
            </a:r>
          </a:p>
        </p:txBody>
      </p:sp>
      <p:pic>
        <p:nvPicPr>
          <p:cNvPr id="10" name="Rosetta_SC_CutOut(1).tif" descr="Rosetta_SC_CutOut(1).tif"/>
          <p:cNvPicPr>
            <a:picLocks noChangeAspect="1"/>
          </p:cNvPicPr>
          <p:nvPr/>
        </p:nvPicPr>
        <p:blipFill rotWithShape="1">
          <a:blip r:embed="rId3"/>
          <a:srcRect l="25031" t="17756" r="13258"/>
          <a:stretch/>
        </p:blipFill>
        <p:spPr>
          <a:xfrm>
            <a:off x="8197200" y="1191856"/>
            <a:ext cx="3767301" cy="2387546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D59ABEF-32B5-2448-91E4-7879F5BF5D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65"/>
          <a:stretch/>
        </p:blipFill>
        <p:spPr bwMode="auto">
          <a:xfrm>
            <a:off x="908684" y="1531445"/>
            <a:ext cx="1948821" cy="124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3066BAEA-C8B1-134D-B918-6D69E70B0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913" y="1531445"/>
            <a:ext cx="1948821" cy="130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6BE091-0689-5E4E-86E1-8B4E8DDEAF27}"/>
              </a:ext>
            </a:extLst>
          </p:cNvPr>
          <p:cNvSpPr txBox="1"/>
          <p:nvPr/>
        </p:nvSpPr>
        <p:spPr>
          <a:xfrm rot="5400000">
            <a:off x="5514056" y="2442737"/>
            <a:ext cx="8275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/>
              <a:t>OHB Italia</a:t>
            </a:r>
            <a:endParaRPr lang="en-US" sz="10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FC8C1A-8CEF-A94C-997F-DC5A8174AB07}"/>
              </a:ext>
            </a:extLst>
          </p:cNvPr>
          <p:cNvSpPr txBox="1"/>
          <p:nvPr/>
        </p:nvSpPr>
        <p:spPr>
          <a:xfrm rot="5400000">
            <a:off x="2702569" y="2459167"/>
            <a:ext cx="629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/>
              <a:t>TAS UK</a:t>
            </a: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466217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7;p18">
            <a:extLst>
              <a:ext uri="{FF2B5EF4-FFF2-40B4-BE49-F238E27FC236}">
                <a16:creationId xmlns:a16="http://schemas.microsoft.com/office/drawing/2014/main" id="{56EE2CEF-B4F7-E54C-8BD6-4C8ABB6D427D}"/>
              </a:ext>
            </a:extLst>
          </p:cNvPr>
          <p:cNvSpPr txBox="1">
            <a:spLocks/>
          </p:cNvSpPr>
          <p:nvPr/>
        </p:nvSpPr>
        <p:spPr>
          <a:xfrm>
            <a:off x="216568" y="539600"/>
            <a:ext cx="9043046" cy="62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FFC000"/>
                </a:solidFill>
              </a:rPr>
              <a:t>Science objectives (I)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5517" y="1292772"/>
            <a:ext cx="9483456" cy="20621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Giotto at Halley: Determined nature of cometary nuclei (confirmed dusty snowball model), localized nature of activity, coma composition.</a:t>
            </a:r>
            <a:br>
              <a:rPr lang="en-GB"/>
            </a:b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Rosetta: first detailed “geological” investigation of a comet, monitoring of changes, large particles as driver of activity, detailed molecular and isotopic composition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/>
          </a:p>
        </p:txBody>
      </p:sp>
      <p:pic>
        <p:nvPicPr>
          <p:cNvPr id="4" name="Picture 3" descr="giotto_post-4057-1258234902.gif">
            <a:extLst>
              <a:ext uri="{FF2B5EF4-FFF2-40B4-BE49-F238E27FC236}">
                <a16:creationId xmlns:a16="http://schemas.microsoft.com/office/drawing/2014/main" id="{506B59B2-8D69-3042-998B-A572DD93B4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065" y="154243"/>
            <a:ext cx="1955972" cy="19559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8F3869-0911-E84A-A681-033B6A485242}"/>
              </a:ext>
            </a:extLst>
          </p:cNvPr>
          <p:cNvSpPr txBox="1"/>
          <p:nvPr/>
        </p:nvSpPr>
        <p:spPr>
          <a:xfrm>
            <a:off x="525517" y="2528796"/>
            <a:ext cx="11140966" cy="34778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20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There are still important open questions: </a:t>
            </a:r>
            <a:endParaRPr lang="en-US" sz="200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i="1">
                <a:solidFill>
                  <a:schemeClr val="accent3"/>
                </a:solidFill>
              </a:rPr>
              <a:t>What properties are primordial, and reflect the process of comet formation, and what are evolutionary features? </a:t>
            </a:r>
            <a:br>
              <a:rPr lang="en-GB" sz="2000" i="1">
                <a:solidFill>
                  <a:schemeClr val="accent3"/>
                </a:solidFill>
              </a:rPr>
            </a:br>
            <a:endParaRPr lang="en-US" sz="2000" i="1">
              <a:solidFill>
                <a:schemeClr val="accent3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i="1">
                <a:solidFill>
                  <a:schemeClr val="accent3"/>
                </a:solidFill>
              </a:rPr>
              <a:t>How do these properties control cometary activity? </a:t>
            </a:r>
            <a:br>
              <a:rPr lang="en-GB" sz="2000" i="1">
                <a:solidFill>
                  <a:schemeClr val="accent3"/>
                </a:solidFill>
              </a:rPr>
            </a:br>
            <a:endParaRPr lang="en-US" sz="2000" i="1">
              <a:solidFill>
                <a:schemeClr val="accent3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i="1">
                <a:solidFill>
                  <a:schemeClr val="accent3"/>
                </a:solidFill>
              </a:rPr>
              <a:t>Are the differences in composition seen in the coma and solar wind interaction spatial or temporal in origin?</a:t>
            </a:r>
          </a:p>
          <a:p>
            <a:endParaRPr lang="en-GB" sz="2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7F6123-6AE6-6A44-A021-2FA4A68ECE82}"/>
              </a:ext>
            </a:extLst>
          </p:cNvPr>
          <p:cNvSpPr txBox="1"/>
          <p:nvPr/>
        </p:nvSpPr>
        <p:spPr>
          <a:xfrm>
            <a:off x="525517" y="5856735"/>
            <a:ext cx="1090605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/>
              <a:t>Comet Interceptor aims to address these by making unique multi-point measurements at a much more pristine type of comet, either Long-Period or Dynamically-New.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032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7;p18">
            <a:extLst>
              <a:ext uri="{FF2B5EF4-FFF2-40B4-BE49-F238E27FC236}">
                <a16:creationId xmlns:a16="http://schemas.microsoft.com/office/drawing/2014/main" id="{56EE2CEF-B4F7-E54C-8BD6-4C8ABB6D427D}"/>
              </a:ext>
            </a:extLst>
          </p:cNvPr>
          <p:cNvSpPr txBox="1">
            <a:spLocks/>
          </p:cNvSpPr>
          <p:nvPr/>
        </p:nvSpPr>
        <p:spPr>
          <a:xfrm>
            <a:off x="232979" y="269241"/>
            <a:ext cx="9043046" cy="62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FFC000"/>
                </a:solidFill>
              </a:rPr>
              <a:t>Science objectives (II)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6164" y="838842"/>
            <a:ext cx="113848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The primary goals of Comet Interceptor are: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to provide the </a:t>
            </a:r>
            <a:r>
              <a:rPr lang="en-US" sz="2000" b="1"/>
              <a:t>first in-situ characterization </a:t>
            </a:r>
            <a:r>
              <a:rPr lang="en-US" sz="2000"/>
              <a:t>of a long period comet, which could be dynamically-new or an interstellar object.</a:t>
            </a:r>
            <a:br>
              <a:rPr lang="en-US" sz="2000"/>
            </a:br>
            <a:endParaRPr lang="en-US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to perform the </a:t>
            </a:r>
            <a:r>
              <a:rPr lang="en-US" sz="2000" b="1"/>
              <a:t>first simultaneous multi-point exploration</a:t>
            </a:r>
            <a:r>
              <a:rPr lang="en-US" sz="2000"/>
              <a:t> of a cometary coma &amp; nucleus. </a:t>
            </a:r>
          </a:p>
          <a:p>
            <a:endParaRPr lang="en-US" sz="2000"/>
          </a:p>
          <a:p>
            <a:r>
              <a:rPr lang="en-US" sz="2000"/>
              <a:t>The science of the mission is split between two themes:</a:t>
            </a:r>
          </a:p>
          <a:p>
            <a:endParaRPr lang="en-US" sz="2000"/>
          </a:p>
          <a:p>
            <a:endParaRPr lang="en-US" sz="2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DFABE2-AEA7-D042-A94D-4F396D6DC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7430" y="2516088"/>
            <a:ext cx="2965761" cy="41951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E9AFD7-A724-C94D-9DF8-A0AEA79343F4}"/>
              </a:ext>
            </a:extLst>
          </p:cNvPr>
          <p:cNvSpPr txBox="1"/>
          <p:nvPr/>
        </p:nvSpPr>
        <p:spPr>
          <a:xfrm>
            <a:off x="2653085" y="3734316"/>
            <a:ext cx="476994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0"/>
              </a:spcAft>
            </a:pPr>
            <a:r>
              <a:rPr lang="en-US" sz="2000" b="1"/>
              <a:t>1. Comet Nucleus Science</a:t>
            </a:r>
            <a:endParaRPr lang="en-US" sz="2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A4474B-7F04-794A-879F-40AC74DD8031}"/>
              </a:ext>
            </a:extLst>
          </p:cNvPr>
          <p:cNvSpPr txBox="1"/>
          <p:nvPr/>
        </p:nvSpPr>
        <p:spPr>
          <a:xfrm>
            <a:off x="3354929" y="5416644"/>
            <a:ext cx="5682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>
              <a:spcAft>
                <a:spcPts val="0"/>
              </a:spcAft>
              <a:buFont typeface="+mj-lt"/>
              <a:buAutoNum type="arabicPeriod"/>
            </a:pPr>
            <a:endParaRPr lang="en-US" sz="2000"/>
          </a:p>
          <a:p>
            <a:pPr algn="r"/>
            <a:r>
              <a:rPr lang="en-US" sz="2000" b="1"/>
              <a:t>2. Comet Environment Science</a:t>
            </a:r>
            <a:endParaRPr lang="en-US" sz="2000"/>
          </a:p>
        </p:txBody>
      </p:sp>
      <p:pic>
        <p:nvPicPr>
          <p:cNvPr id="1028" name="Picture 4" descr="NASA - EPOXI Mission's Close-Up Views of Comet Hartley 2">
            <a:extLst>
              <a:ext uri="{FF2B5EF4-FFF2-40B4-BE49-F238E27FC236}">
                <a16:creationId xmlns:a16="http://schemas.microsoft.com/office/drawing/2014/main" id="{7ED729CF-EE58-AA48-A763-2E0487CD53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0" t="28468" r="7448" b="7868"/>
          <a:stretch/>
        </p:blipFill>
        <p:spPr bwMode="auto">
          <a:xfrm rot="16200000">
            <a:off x="-228219" y="3760452"/>
            <a:ext cx="3342502" cy="242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936A8A-7353-8841-B0B0-8B52397FEFED}"/>
              </a:ext>
            </a:extLst>
          </p:cNvPr>
          <p:cNvSpPr txBox="1"/>
          <p:nvPr/>
        </p:nvSpPr>
        <p:spPr>
          <a:xfrm>
            <a:off x="2120567" y="6387866"/>
            <a:ext cx="5325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NASA</a:t>
            </a:r>
          </a:p>
        </p:txBody>
      </p:sp>
    </p:spTree>
    <p:extLst>
      <p:ext uri="{BB962C8B-B14F-4D97-AF65-F5344CB8AC3E}">
        <p14:creationId xmlns:p14="http://schemas.microsoft.com/office/powerpoint/2010/main" val="1282796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7;p18">
            <a:extLst>
              <a:ext uri="{FF2B5EF4-FFF2-40B4-BE49-F238E27FC236}">
                <a16:creationId xmlns:a16="http://schemas.microsoft.com/office/drawing/2014/main" id="{56EE2CEF-B4F7-E54C-8BD6-4C8ABB6D427D}"/>
              </a:ext>
            </a:extLst>
          </p:cNvPr>
          <p:cNvSpPr txBox="1">
            <a:spLocks/>
          </p:cNvSpPr>
          <p:nvPr/>
        </p:nvSpPr>
        <p:spPr>
          <a:xfrm>
            <a:off x="127000" y="211377"/>
            <a:ext cx="9043046" cy="62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FFC000"/>
                </a:solidFill>
              </a:rPr>
              <a:t>Science objectives (III)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B5C322-6123-9F48-911F-03A90CDD1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5912" y="717116"/>
            <a:ext cx="1121776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742950" marR="0" lvl="1" indent="-2857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altLang="en-US" sz="2000"/>
          </a:p>
          <a:p>
            <a:pPr marR="0" lvl="1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2000" b="1"/>
              <a:t>Comet Nucleus Science </a:t>
            </a:r>
            <a:r>
              <a:rPr lang="en-US" altLang="en-US" sz="2000"/>
              <a:t>- </a:t>
            </a:r>
            <a:r>
              <a:rPr lang="en-US" altLang="en-US" sz="2000" i="1"/>
              <a:t>What is the surface composition, shape, morphology, and structure of the target object? </a:t>
            </a:r>
          </a:p>
          <a:p>
            <a:pPr marL="742950" marR="0" lvl="1" indent="-2857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altLang="en-US" sz="2000"/>
          </a:p>
        </p:txBody>
      </p:sp>
      <p:pic>
        <p:nvPicPr>
          <p:cNvPr id="2050" name="Picture 2" descr="page39image7291456">
            <a:extLst>
              <a:ext uri="{FF2B5EF4-FFF2-40B4-BE49-F238E27FC236}">
                <a16:creationId xmlns:a16="http://schemas.microsoft.com/office/drawing/2014/main" id="{8A7CCCE2-BCF1-574E-B731-3BAB98D9D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92075"/>
            <a:ext cx="215900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page39image7258112">
            <a:extLst>
              <a:ext uri="{FF2B5EF4-FFF2-40B4-BE49-F238E27FC236}">
                <a16:creationId xmlns:a16="http://schemas.microsoft.com/office/drawing/2014/main" id="{241F8AD1-CED9-C649-8906-E0FD11D00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92075"/>
            <a:ext cx="3949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age39image7201600">
            <a:extLst>
              <a:ext uri="{FF2B5EF4-FFF2-40B4-BE49-F238E27FC236}">
                <a16:creationId xmlns:a16="http://schemas.microsoft.com/office/drawing/2014/main" id="{DCC0EBFB-3BCB-5D4F-83EE-FD105A889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92075"/>
            <a:ext cx="215900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page39image7156096">
            <a:extLst>
              <a:ext uri="{FF2B5EF4-FFF2-40B4-BE49-F238E27FC236}">
                <a16:creationId xmlns:a16="http://schemas.microsoft.com/office/drawing/2014/main" id="{27D8CF15-134B-AC4E-A69B-8B000AE35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0" y="92075"/>
            <a:ext cx="3949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age39image7140288">
            <a:extLst>
              <a:ext uri="{FF2B5EF4-FFF2-40B4-BE49-F238E27FC236}">
                <a16:creationId xmlns:a16="http://schemas.microsoft.com/office/drawing/2014/main" id="{79F4DBD4-699B-F54D-A4D2-F11D7192A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0" y="92075"/>
            <a:ext cx="3949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page39image7099456">
            <a:extLst>
              <a:ext uri="{FF2B5EF4-FFF2-40B4-BE49-F238E27FC236}">
                <a16:creationId xmlns:a16="http://schemas.microsoft.com/office/drawing/2014/main" id="{6D56D85D-0B0A-AF42-AB10-9E8D1880D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0" y="92075"/>
            <a:ext cx="3949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age39image7094272">
            <a:extLst>
              <a:ext uri="{FF2B5EF4-FFF2-40B4-BE49-F238E27FC236}">
                <a16:creationId xmlns:a16="http://schemas.microsoft.com/office/drawing/2014/main" id="{647151E1-CF3A-B543-99B0-354DB8AD3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00" y="92075"/>
            <a:ext cx="215900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page39image7100032">
            <a:extLst>
              <a:ext uri="{FF2B5EF4-FFF2-40B4-BE49-F238E27FC236}">
                <a16:creationId xmlns:a16="http://schemas.microsoft.com/office/drawing/2014/main" id="{A2EB4648-3352-A748-ADFB-E1FE77FF5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9500" y="92075"/>
            <a:ext cx="3949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age39image7100224">
            <a:extLst>
              <a:ext uri="{FF2B5EF4-FFF2-40B4-BE49-F238E27FC236}">
                <a16:creationId xmlns:a16="http://schemas.microsoft.com/office/drawing/2014/main" id="{FCC307EF-45EA-8C48-8A66-7530633CC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0500" y="92075"/>
            <a:ext cx="3949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page39image7090560">
            <a:extLst>
              <a:ext uri="{FF2B5EF4-FFF2-40B4-BE49-F238E27FC236}">
                <a16:creationId xmlns:a16="http://schemas.microsoft.com/office/drawing/2014/main" id="{109A65E0-9E85-4F44-98F9-FDFF22BBB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1500" y="92075"/>
            <a:ext cx="3949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page39image7086912">
            <a:extLst>
              <a:ext uri="{FF2B5EF4-FFF2-40B4-BE49-F238E27FC236}">
                <a16:creationId xmlns:a16="http://schemas.microsoft.com/office/drawing/2014/main" id="{AF362AB2-60BD-A848-B59D-E7D9ADF0F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00" y="92075"/>
            <a:ext cx="3949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page39image7070336">
            <a:extLst>
              <a:ext uri="{FF2B5EF4-FFF2-40B4-BE49-F238E27FC236}">
                <a16:creationId xmlns:a16="http://schemas.microsoft.com/office/drawing/2014/main" id="{FFF1D8B4-CA7B-FF4C-803D-CA1A35C27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500" y="92075"/>
            <a:ext cx="3949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page39image7064000">
            <a:extLst>
              <a:ext uri="{FF2B5EF4-FFF2-40B4-BE49-F238E27FC236}">
                <a16:creationId xmlns:a16="http://schemas.microsoft.com/office/drawing/2014/main" id="{97E8B5E6-23BD-704C-82CA-F7FAA5E4B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4500" y="92075"/>
            <a:ext cx="3949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page39image7069952">
            <a:extLst>
              <a:ext uri="{FF2B5EF4-FFF2-40B4-BE49-F238E27FC236}">
                <a16:creationId xmlns:a16="http://schemas.microsoft.com/office/drawing/2014/main" id="{2B039003-9470-1E4D-AFB6-E90C8AF90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500" y="92075"/>
            <a:ext cx="215900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page39image7069760">
            <a:extLst>
              <a:ext uri="{FF2B5EF4-FFF2-40B4-BE49-F238E27FC236}">
                <a16:creationId xmlns:a16="http://schemas.microsoft.com/office/drawing/2014/main" id="{D2FC746F-6843-264C-81A2-83AFE6194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0" y="92075"/>
            <a:ext cx="3949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A4F912-6A81-FD43-AD5A-585D3BB0A3DC}"/>
              </a:ext>
            </a:extLst>
          </p:cNvPr>
          <p:cNvSpPr/>
          <p:nvPr/>
        </p:nvSpPr>
        <p:spPr>
          <a:xfrm>
            <a:off x="4451350" y="1695076"/>
            <a:ext cx="712868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600">
              <a:solidFill>
                <a:srgbClr val="FFFF00"/>
              </a:solidFill>
            </a:endParaRPr>
          </a:p>
          <a:p>
            <a:endParaRPr lang="en-GB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Investigate which features seen on 67P and other short period comets (layered structures, large pits, terraces) are present on an LPC, i.e. primordial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Search for large-scale structures that may represent formation processes</a:t>
            </a:r>
            <a:br>
              <a:rPr lang="en-GB" sz="2000"/>
            </a:br>
            <a:endParaRPr lang="en-GB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Surface composition: Evidence for e.g. volatile organics that may be absent in more evolved comets?  </a:t>
            </a:r>
            <a:br>
              <a:rPr lang="en-GB" sz="2000"/>
            </a:br>
            <a:endParaRPr lang="en-GB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Presence of surface ice </a:t>
            </a:r>
          </a:p>
          <a:p>
            <a:endParaRPr lang="en-GB" sz="1600"/>
          </a:p>
          <a:p>
            <a:r>
              <a:rPr lang="en-GB" sz="160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pic>
        <p:nvPicPr>
          <p:cNvPr id="20" name="Picture 4" descr="NASA - EPOXI Mission's Close-Up Views of Comet Hartley 2">
            <a:extLst>
              <a:ext uri="{FF2B5EF4-FFF2-40B4-BE49-F238E27FC236}">
                <a16:creationId xmlns:a16="http://schemas.microsoft.com/office/drawing/2014/main" id="{F9443BA3-7A12-864A-9950-4A6D266D79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0" t="28468" r="7448" b="7868"/>
          <a:stretch/>
        </p:blipFill>
        <p:spPr bwMode="auto">
          <a:xfrm rot="16200000">
            <a:off x="-134548" y="2725805"/>
            <a:ext cx="3961716" cy="2868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05CBC33-AE5E-FA47-9E88-DB5A5FC2D239}"/>
              </a:ext>
            </a:extLst>
          </p:cNvPr>
          <p:cNvSpPr txBox="1"/>
          <p:nvPr/>
        </p:nvSpPr>
        <p:spPr>
          <a:xfrm>
            <a:off x="2570767" y="5823962"/>
            <a:ext cx="5325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NASA</a:t>
            </a:r>
          </a:p>
        </p:txBody>
      </p:sp>
    </p:spTree>
    <p:extLst>
      <p:ext uri="{BB962C8B-B14F-4D97-AF65-F5344CB8AC3E}">
        <p14:creationId xmlns:p14="http://schemas.microsoft.com/office/powerpoint/2010/main" val="3694153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7;p18">
            <a:extLst>
              <a:ext uri="{FF2B5EF4-FFF2-40B4-BE49-F238E27FC236}">
                <a16:creationId xmlns:a16="http://schemas.microsoft.com/office/drawing/2014/main" id="{56EE2CEF-B4F7-E54C-8BD6-4C8ABB6D427D}"/>
              </a:ext>
            </a:extLst>
          </p:cNvPr>
          <p:cNvSpPr txBox="1">
            <a:spLocks/>
          </p:cNvSpPr>
          <p:nvPr/>
        </p:nvSpPr>
        <p:spPr>
          <a:xfrm>
            <a:off x="127000" y="211377"/>
            <a:ext cx="9043046" cy="62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FFC000"/>
                </a:solidFill>
              </a:rPr>
              <a:t>Science objectives (III)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B5C322-6123-9F48-911F-03A90CDD1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5977" y="975920"/>
            <a:ext cx="10812278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1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2000" b="1"/>
              <a:t>Comet Environment Science </a:t>
            </a:r>
            <a:r>
              <a:rPr lang="en-US" altLang="en-US" sz="2000"/>
              <a:t>- </a:t>
            </a:r>
            <a:r>
              <a:rPr lang="en-US" altLang="en-US" sz="2000" i="1"/>
              <a:t>What is the composition of the coma, its connection to the nucleus (activity) and the nature of its interaction with the solar wind?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0" name="Picture 2" descr="page39image7291456">
            <a:extLst>
              <a:ext uri="{FF2B5EF4-FFF2-40B4-BE49-F238E27FC236}">
                <a16:creationId xmlns:a16="http://schemas.microsoft.com/office/drawing/2014/main" id="{8A7CCCE2-BCF1-574E-B731-3BAB98D9D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92075"/>
            <a:ext cx="215900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page39image7258112">
            <a:extLst>
              <a:ext uri="{FF2B5EF4-FFF2-40B4-BE49-F238E27FC236}">
                <a16:creationId xmlns:a16="http://schemas.microsoft.com/office/drawing/2014/main" id="{241F8AD1-CED9-C649-8906-E0FD11D00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92075"/>
            <a:ext cx="3949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age39image7201600">
            <a:extLst>
              <a:ext uri="{FF2B5EF4-FFF2-40B4-BE49-F238E27FC236}">
                <a16:creationId xmlns:a16="http://schemas.microsoft.com/office/drawing/2014/main" id="{DCC0EBFB-3BCB-5D4F-83EE-FD105A889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92075"/>
            <a:ext cx="215900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page39image7156096">
            <a:extLst>
              <a:ext uri="{FF2B5EF4-FFF2-40B4-BE49-F238E27FC236}">
                <a16:creationId xmlns:a16="http://schemas.microsoft.com/office/drawing/2014/main" id="{27D8CF15-134B-AC4E-A69B-8B000AE35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0" y="92075"/>
            <a:ext cx="3949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age39image7140288">
            <a:extLst>
              <a:ext uri="{FF2B5EF4-FFF2-40B4-BE49-F238E27FC236}">
                <a16:creationId xmlns:a16="http://schemas.microsoft.com/office/drawing/2014/main" id="{79F4DBD4-699B-F54D-A4D2-F11D7192A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0" y="92075"/>
            <a:ext cx="3949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page39image7099456">
            <a:extLst>
              <a:ext uri="{FF2B5EF4-FFF2-40B4-BE49-F238E27FC236}">
                <a16:creationId xmlns:a16="http://schemas.microsoft.com/office/drawing/2014/main" id="{6D56D85D-0B0A-AF42-AB10-9E8D1880D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0" y="92075"/>
            <a:ext cx="3949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age39image7094272">
            <a:extLst>
              <a:ext uri="{FF2B5EF4-FFF2-40B4-BE49-F238E27FC236}">
                <a16:creationId xmlns:a16="http://schemas.microsoft.com/office/drawing/2014/main" id="{647151E1-CF3A-B543-99B0-354DB8AD3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00" y="92075"/>
            <a:ext cx="215900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page39image7100032">
            <a:extLst>
              <a:ext uri="{FF2B5EF4-FFF2-40B4-BE49-F238E27FC236}">
                <a16:creationId xmlns:a16="http://schemas.microsoft.com/office/drawing/2014/main" id="{A2EB4648-3352-A748-ADFB-E1FE77FF5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9500" y="92075"/>
            <a:ext cx="3949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age39image7100224">
            <a:extLst>
              <a:ext uri="{FF2B5EF4-FFF2-40B4-BE49-F238E27FC236}">
                <a16:creationId xmlns:a16="http://schemas.microsoft.com/office/drawing/2014/main" id="{FCC307EF-45EA-8C48-8A66-7530633CC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0500" y="92075"/>
            <a:ext cx="3949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page39image7090560">
            <a:extLst>
              <a:ext uri="{FF2B5EF4-FFF2-40B4-BE49-F238E27FC236}">
                <a16:creationId xmlns:a16="http://schemas.microsoft.com/office/drawing/2014/main" id="{109A65E0-9E85-4F44-98F9-FDFF22BBB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1500" y="92075"/>
            <a:ext cx="3949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page39image7086912">
            <a:extLst>
              <a:ext uri="{FF2B5EF4-FFF2-40B4-BE49-F238E27FC236}">
                <a16:creationId xmlns:a16="http://schemas.microsoft.com/office/drawing/2014/main" id="{AF362AB2-60BD-A848-B59D-E7D9ADF0F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00" y="92075"/>
            <a:ext cx="3949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page39image7070336">
            <a:extLst>
              <a:ext uri="{FF2B5EF4-FFF2-40B4-BE49-F238E27FC236}">
                <a16:creationId xmlns:a16="http://schemas.microsoft.com/office/drawing/2014/main" id="{FFF1D8B4-CA7B-FF4C-803D-CA1A35C27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500" y="92075"/>
            <a:ext cx="3949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page39image7064000">
            <a:extLst>
              <a:ext uri="{FF2B5EF4-FFF2-40B4-BE49-F238E27FC236}">
                <a16:creationId xmlns:a16="http://schemas.microsoft.com/office/drawing/2014/main" id="{97E8B5E6-23BD-704C-82CA-F7FAA5E4B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4500" y="92075"/>
            <a:ext cx="3949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page39image7069952">
            <a:extLst>
              <a:ext uri="{FF2B5EF4-FFF2-40B4-BE49-F238E27FC236}">
                <a16:creationId xmlns:a16="http://schemas.microsoft.com/office/drawing/2014/main" id="{2B039003-9470-1E4D-AFB6-E90C8AF90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500" y="92075"/>
            <a:ext cx="215900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page39image7069760">
            <a:extLst>
              <a:ext uri="{FF2B5EF4-FFF2-40B4-BE49-F238E27FC236}">
                <a16:creationId xmlns:a16="http://schemas.microsoft.com/office/drawing/2014/main" id="{D2FC746F-6843-264C-81A2-83AFE6194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0" y="92075"/>
            <a:ext cx="3949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A4F912-6A81-FD43-AD5A-585D3BB0A3DC}"/>
              </a:ext>
            </a:extLst>
          </p:cNvPr>
          <p:cNvSpPr/>
          <p:nvPr/>
        </p:nvSpPr>
        <p:spPr>
          <a:xfrm>
            <a:off x="4214047" y="1075867"/>
            <a:ext cx="813654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600">
              <a:solidFill>
                <a:srgbClr val="FFFF00"/>
              </a:solidFill>
            </a:endParaRPr>
          </a:p>
          <a:p>
            <a:endParaRPr lang="en-GB" sz="2000"/>
          </a:p>
          <a:p>
            <a:endParaRPr lang="en-GB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Is the coma composition different from that measured in SPCs (e.g. more super-volatiles)? Is this difference reflected in surface morphology? </a:t>
            </a:r>
            <a:br>
              <a:rPr lang="en-GB" sz="2000"/>
            </a:br>
            <a:endParaRPr lang="en-GB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characterise the coma dust properties, including for the first time with polarimetry:  Are they similar to the 67P dust, claimed by some to be primordial? </a:t>
            </a:r>
            <a:br>
              <a:rPr lang="en-GB" sz="2000"/>
            </a:br>
            <a:endParaRPr lang="en-GB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Take advantage of multi-point measurements to determine motion and evolution of ion rays &amp; other coma &amp; tail features including dust and gas. </a:t>
            </a:r>
            <a:br>
              <a:rPr lang="en-GB" sz="2000"/>
            </a:br>
            <a:endParaRPr lang="en-GB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characterise the plasma environment around the target, determining resulting boundaries &amp; assess energy, mass &amp; momentum transfer.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1291696-8ED1-A446-A17E-BB66865329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534" y="1903997"/>
            <a:ext cx="3188932" cy="451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4680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EE7D0A9A-421D-DE45-B56B-FE4B38DA05C4}"/>
              </a:ext>
            </a:extLst>
          </p:cNvPr>
          <p:cNvSpPr txBox="1">
            <a:spLocks/>
          </p:cNvSpPr>
          <p:nvPr/>
        </p:nvSpPr>
        <p:spPr>
          <a:xfrm>
            <a:off x="2547010" y="1213459"/>
            <a:ext cx="4059598" cy="310491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</a:pPr>
            <a:r>
              <a:rPr lang="en-GB" sz="2400">
                <a:solidFill>
                  <a:srgbClr val="FFC000"/>
                </a:solidFill>
                <a:cs typeface="Calibri"/>
              </a:rPr>
              <a:t>A: main spacecraft	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400">
              <a:cs typeface="Calibri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400">
              <a:cs typeface="Calibri"/>
            </a:endParaRPr>
          </a:p>
          <a:p>
            <a:pPr marL="285750" indent="-285750">
              <a:lnSpc>
                <a:spcPct val="100000"/>
              </a:lnSpc>
            </a:pPr>
            <a:r>
              <a:rPr lang="en-GB" sz="2400">
                <a:solidFill>
                  <a:srgbClr val="FFC000"/>
                </a:solidFill>
                <a:cs typeface="Calibri"/>
              </a:rPr>
              <a:t>B1: inner coma</a:t>
            </a:r>
            <a:endParaRPr lang="en-GB" sz="2400">
              <a:cs typeface="Calibri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400">
              <a:cs typeface="Calibri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400">
              <a:cs typeface="Calibri"/>
            </a:endParaRPr>
          </a:p>
          <a:p>
            <a:pPr marL="285750" indent="-285750">
              <a:lnSpc>
                <a:spcPct val="100000"/>
              </a:lnSpc>
            </a:pPr>
            <a:r>
              <a:rPr lang="en-GB" sz="2400">
                <a:solidFill>
                  <a:srgbClr val="FFC000"/>
                </a:solidFill>
                <a:cs typeface="Calibri"/>
              </a:rPr>
              <a:t>B2: nucleus + coma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7A656F-1A49-1F4B-9BF0-05403637A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127" y="1025923"/>
            <a:ext cx="1827144" cy="7967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BEDF1D-D230-8A46-8C8D-AC762F3A5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55" y="2147087"/>
            <a:ext cx="1640288" cy="10196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DEF13D-C750-D14D-A959-D7B2C2EFA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658" y="3484054"/>
            <a:ext cx="1827144" cy="7967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7941A9-2158-1B49-A292-76B5D5619918}"/>
              </a:ext>
            </a:extLst>
          </p:cNvPr>
          <p:cNvSpPr txBox="1"/>
          <p:nvPr/>
        </p:nvSpPr>
        <p:spPr>
          <a:xfrm>
            <a:off x="7615637" y="2645086"/>
            <a:ext cx="43766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/>
              <a:t>higher risk / high gain </a:t>
            </a:r>
          </a:p>
          <a:p>
            <a:r>
              <a:rPr lang="en-GB" sz="2400"/>
              <a:t>closer approaches</a:t>
            </a:r>
          </a:p>
          <a:p>
            <a:r>
              <a:rPr lang="en-GB" sz="2400"/>
              <a:t>to nucleus</a:t>
            </a:r>
            <a:endParaRPr lang="en-US" sz="2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47B9C8-A7D3-2649-8EDA-1E3E58085D1C}"/>
              </a:ext>
            </a:extLst>
          </p:cNvPr>
          <p:cNvSpPr txBox="1"/>
          <p:nvPr/>
        </p:nvSpPr>
        <p:spPr>
          <a:xfrm>
            <a:off x="6651473" y="1075775"/>
            <a:ext cx="44005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/>
              <a:t>safe / distant measurements</a:t>
            </a:r>
          </a:p>
          <a:p>
            <a:r>
              <a:rPr lang="en-GB" sz="2400"/>
              <a:t>‘safe’ flyby distance </a:t>
            </a:r>
            <a:endParaRPr lang="en-US" sz="2400"/>
          </a:p>
        </p:txBody>
      </p:sp>
      <p:sp>
        <p:nvSpPr>
          <p:cNvPr id="14" name="Google Shape;97;p18">
            <a:extLst>
              <a:ext uri="{FF2B5EF4-FFF2-40B4-BE49-F238E27FC236}">
                <a16:creationId xmlns:a16="http://schemas.microsoft.com/office/drawing/2014/main" id="{56EE2CEF-B4F7-E54C-8BD6-4C8ABB6D427D}"/>
              </a:ext>
            </a:extLst>
          </p:cNvPr>
          <p:cNvSpPr txBox="1">
            <a:spLocks/>
          </p:cNvSpPr>
          <p:nvPr/>
        </p:nvSpPr>
        <p:spPr>
          <a:xfrm>
            <a:off x="216568" y="298300"/>
            <a:ext cx="9043046" cy="62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FFC000"/>
                </a:solidFill>
              </a:rPr>
              <a:t>A Multi-Spacecraft Mission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793125" y="2645086"/>
            <a:ext cx="1500877" cy="1280160"/>
            <a:chOff x="5793125" y="3170156"/>
            <a:chExt cx="1500877" cy="128016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32AC632-5C1B-8E44-BFF3-C08CEF95033C}"/>
                </a:ext>
              </a:extLst>
            </p:cNvPr>
            <p:cNvCxnSpPr/>
            <p:nvPr/>
          </p:nvCxnSpPr>
          <p:spPr>
            <a:xfrm>
              <a:off x="5793125" y="3181976"/>
              <a:ext cx="1124607" cy="0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2058D92-7FEC-1449-9F3E-00FF570CA6D1}"/>
                </a:ext>
              </a:extLst>
            </p:cNvPr>
            <p:cNvCxnSpPr>
              <a:cxnSpLocks/>
            </p:cNvCxnSpPr>
            <p:nvPr/>
          </p:nvCxnSpPr>
          <p:spPr>
            <a:xfrm>
              <a:off x="6928242" y="3170156"/>
              <a:ext cx="0" cy="1280160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65A7F07-E617-D34F-9671-98638D872F71}"/>
                </a:ext>
              </a:extLst>
            </p:cNvPr>
            <p:cNvCxnSpPr>
              <a:cxnSpLocks/>
            </p:cNvCxnSpPr>
            <p:nvPr/>
          </p:nvCxnSpPr>
          <p:spPr>
            <a:xfrm>
              <a:off x="6385215" y="4449514"/>
              <a:ext cx="532517" cy="0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978E652-1651-2A42-8068-C70A50845191}"/>
                </a:ext>
              </a:extLst>
            </p:cNvPr>
            <p:cNvCxnSpPr>
              <a:cxnSpLocks/>
            </p:cNvCxnSpPr>
            <p:nvPr/>
          </p:nvCxnSpPr>
          <p:spPr>
            <a:xfrm>
              <a:off x="6947519" y="4442533"/>
              <a:ext cx="0" cy="0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65A7F07-E617-D34F-9671-98638D872F71}"/>
                </a:ext>
              </a:extLst>
            </p:cNvPr>
            <p:cNvCxnSpPr>
              <a:cxnSpLocks/>
            </p:cNvCxnSpPr>
            <p:nvPr/>
          </p:nvCxnSpPr>
          <p:spPr>
            <a:xfrm>
              <a:off x="6928242" y="3810236"/>
              <a:ext cx="365760" cy="0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420413" y="4318969"/>
            <a:ext cx="1149831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To separate </a:t>
            </a:r>
            <a:r>
              <a:rPr lang="en-US" sz="2400" b="1"/>
              <a:t>time and space variation</a:t>
            </a:r>
            <a:r>
              <a:rPr lang="en-US" sz="2400"/>
              <a:t> in the coma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To enable </a:t>
            </a:r>
            <a:r>
              <a:rPr lang="en-US" sz="2400" b="1"/>
              <a:t>simultaneous</a:t>
            </a:r>
            <a:r>
              <a:rPr lang="en-US" sz="2400"/>
              <a:t> coma + nucleus + solar wind interaction studies at different distances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To separate </a:t>
            </a:r>
            <a:r>
              <a:rPr lang="en-GB" sz="2400" b="1"/>
              <a:t>safe / distant</a:t>
            </a:r>
            <a:r>
              <a:rPr lang="en-GB" sz="2400"/>
              <a:t> measurements and </a:t>
            </a:r>
            <a:r>
              <a:rPr lang="en-GB" sz="2400" b="1"/>
              <a:t>high risk / high gain</a:t>
            </a:r>
            <a:r>
              <a:rPr lang="en-GB" sz="2400"/>
              <a:t> close approaches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84762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9BBE048F-9CE7-764C-B69E-EC59887F60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67"/>
          <a:stretch/>
        </p:blipFill>
        <p:spPr>
          <a:xfrm>
            <a:off x="0" y="3523"/>
            <a:ext cx="12192000" cy="6854477"/>
          </a:xfrm>
          <a:prstGeom prst="rect">
            <a:avLst/>
          </a:prstGeom>
        </p:spPr>
      </p:pic>
      <p:sp>
        <p:nvSpPr>
          <p:cNvPr id="4" name="Google Shape;97;p18">
            <a:extLst>
              <a:ext uri="{FF2B5EF4-FFF2-40B4-BE49-F238E27FC236}">
                <a16:creationId xmlns:a16="http://schemas.microsoft.com/office/drawing/2014/main" id="{56EE2CEF-B4F7-E54C-8BD6-4C8ABB6D427D}"/>
              </a:ext>
            </a:extLst>
          </p:cNvPr>
          <p:cNvSpPr txBox="1">
            <a:spLocks/>
          </p:cNvSpPr>
          <p:nvPr/>
        </p:nvSpPr>
        <p:spPr>
          <a:xfrm>
            <a:off x="170270" y="273382"/>
            <a:ext cx="9043046" cy="62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FFC000"/>
                </a:solidFill>
              </a:rPr>
              <a:t>Flyby scenario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2447" y="6391465"/>
            <a:ext cx="11615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Everything – from S/C B1 and B2 release to end of operations – happens within a few days!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553E26-39D2-314C-B78C-DA64BACA5534}"/>
              </a:ext>
            </a:extLst>
          </p:cNvPr>
          <p:cNvSpPr txBox="1"/>
          <p:nvPr/>
        </p:nvSpPr>
        <p:spPr>
          <a:xfrm>
            <a:off x="211422" y="918825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Probe B2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7A20D6-8471-5944-AC14-62CFB56FB10B}"/>
              </a:ext>
            </a:extLst>
          </p:cNvPr>
          <p:cNvSpPr txBox="1"/>
          <p:nvPr/>
        </p:nvSpPr>
        <p:spPr>
          <a:xfrm>
            <a:off x="77671" y="1499490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Probe B1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6166C0-723D-EE4F-8E8A-4AB3A88B8CB3}"/>
              </a:ext>
            </a:extLst>
          </p:cNvPr>
          <p:cNvSpPr txBox="1"/>
          <p:nvPr/>
        </p:nvSpPr>
        <p:spPr>
          <a:xfrm>
            <a:off x="46312" y="3114345"/>
            <a:ext cx="1503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Spacecraft </a:t>
            </a:r>
            <a:br>
              <a:rPr lang="en-US"/>
            </a:br>
            <a:r>
              <a:rPr lang="en-US"/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AADFB2-D70E-C94D-9B2C-918361525EED}"/>
              </a:ext>
            </a:extLst>
          </p:cNvPr>
          <p:cNvSpPr txBox="1"/>
          <p:nvPr/>
        </p:nvSpPr>
        <p:spPr>
          <a:xfrm>
            <a:off x="2516431" y="5373217"/>
            <a:ext cx="1920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~10 to ~70 km/s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B421C2-0D50-D548-863A-309E3CB66325}"/>
              </a:ext>
            </a:extLst>
          </p:cNvPr>
          <p:cNvSpPr txBox="1"/>
          <p:nvPr/>
        </p:nvSpPr>
        <p:spPr>
          <a:xfrm>
            <a:off x="10046729" y="5363960"/>
            <a:ext cx="2003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Data transmission after encounter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AC7994-C528-0A42-B7F6-A31263AD195E}"/>
              </a:ext>
            </a:extLst>
          </p:cNvPr>
          <p:cNvSpPr txBox="1"/>
          <p:nvPr/>
        </p:nvSpPr>
        <p:spPr>
          <a:xfrm>
            <a:off x="2516431" y="2551163"/>
            <a:ext cx="2003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Data sent from B1 and B2 to A</a:t>
            </a:r>
          </a:p>
        </p:txBody>
      </p:sp>
    </p:spTree>
    <p:extLst>
      <p:ext uri="{BB962C8B-B14F-4D97-AF65-F5344CB8AC3E}">
        <p14:creationId xmlns:p14="http://schemas.microsoft.com/office/powerpoint/2010/main" val="731990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2" descr="rosetta_anim">
            <a:extLst>
              <a:ext uri="{FF2B5EF4-FFF2-40B4-BE49-F238E27FC236}">
                <a16:creationId xmlns:a16="http://schemas.microsoft.com/office/drawing/2014/main" id="{E3B7C377-0266-E945-A8F4-6963D06AC3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7345" y="23244"/>
            <a:ext cx="6834756" cy="68347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6DEE20E-B641-C34D-A90A-B315A2AACFF4}"/>
              </a:ext>
            </a:extLst>
          </p:cNvPr>
          <p:cNvSpPr/>
          <p:nvPr/>
        </p:nvSpPr>
        <p:spPr>
          <a:xfrm rot="16200000">
            <a:off x="-799395" y="5585375"/>
            <a:ext cx="2129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ESA/Christian </a:t>
            </a:r>
            <a:r>
              <a:rPr lang="en-GB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Stangl</a:t>
            </a:r>
            <a:endParaRPr lang="en-GB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C840BE2-FDE0-FE4D-9EBD-BAB10D4D8077}"/>
              </a:ext>
            </a:extLst>
          </p:cNvPr>
          <p:cNvSpPr txBox="1">
            <a:spLocks/>
          </p:cNvSpPr>
          <p:nvPr/>
        </p:nvSpPr>
        <p:spPr>
          <a:xfrm>
            <a:off x="-1828807" y="23244"/>
            <a:ext cx="6011164" cy="914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Rosetta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108F1C-3B75-8546-862E-A4B2544D4B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41" t="54857" r="8519" b="6413"/>
          <a:stretch/>
        </p:blipFill>
        <p:spPr>
          <a:xfrm>
            <a:off x="8128000" y="1436913"/>
            <a:ext cx="3230256" cy="337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6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D3DD88-F8B7-CB47-951B-25F44A67CD24}"/>
              </a:ext>
            </a:extLst>
          </p:cNvPr>
          <p:cNvSpPr/>
          <p:nvPr/>
        </p:nvSpPr>
        <p:spPr>
          <a:xfrm>
            <a:off x="324863" y="1410903"/>
            <a:ext cx="5771137" cy="5078313"/>
          </a:xfrm>
          <a:prstGeom prst="rect">
            <a:avLst/>
          </a:prstGeom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GB" sz="2400" err="1">
                <a:solidFill>
                  <a:srgbClr val="FFC000"/>
                </a:solidFill>
                <a:latin typeface="+mj-lt"/>
                <a:ea typeface="+mj-ea"/>
                <a:cs typeface="+mj-cs"/>
              </a:rPr>
              <a:t>CoCa</a:t>
            </a:r>
            <a:r>
              <a:rPr lang="en-GB" sz="240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 - Comet Camera </a:t>
            </a:r>
            <a:br>
              <a:rPr lang="en-GB" sz="2400">
                <a:solidFill>
                  <a:srgbClr val="FFC000"/>
                </a:solidFill>
                <a:latin typeface="+mj-lt"/>
                <a:ea typeface="+mj-ea"/>
                <a:cs typeface="+mj-cs"/>
              </a:rPr>
            </a:br>
            <a:r>
              <a:rPr lang="en-GB" sz="2000" i="1">
                <a:ea typeface="+mn-lt"/>
                <a:cs typeface="+mn-lt"/>
              </a:rPr>
              <a:t>Visible-NIR; high resolution views of nucleus</a:t>
            </a:r>
            <a:br>
              <a:rPr lang="en-GB" b="1"/>
            </a:br>
            <a:r>
              <a:rPr lang="en-GB" sz="1400">
                <a:solidFill>
                  <a:schemeClr val="accent4"/>
                </a:solidFill>
              </a:rPr>
              <a:t>PI: </a:t>
            </a:r>
            <a:r>
              <a:rPr lang="en-GB" sz="1400"/>
              <a:t>Nicolas Thomas, </a:t>
            </a:r>
            <a:r>
              <a:rPr lang="en-GB" sz="1400" i="1"/>
              <a:t>University of Bern, CH</a:t>
            </a:r>
            <a:br>
              <a:rPr lang="en-GB" sz="1400"/>
            </a:br>
            <a:endParaRPr lang="en-GB" sz="1200" i="1"/>
          </a:p>
          <a:p>
            <a:r>
              <a:rPr lang="en-GB" sz="2400">
                <a:solidFill>
                  <a:srgbClr val="FFC000"/>
                </a:solidFill>
              </a:rPr>
              <a:t>MIRMIS - Multispectral InfraRed Molecular &amp; Ices Sensor </a:t>
            </a:r>
            <a:br>
              <a:rPr lang="en-GB" sz="2400">
                <a:solidFill>
                  <a:srgbClr val="FFC000"/>
                </a:solidFill>
              </a:rPr>
            </a:br>
            <a:r>
              <a:rPr lang="en-GB" i="1">
                <a:ea typeface="+mn-lt"/>
                <a:cs typeface="+mn-lt"/>
              </a:rPr>
              <a:t>First thermal IR mapping spectrometer at a comet</a:t>
            </a:r>
            <a:br>
              <a:rPr lang="en-GB"/>
            </a:br>
            <a:r>
              <a:rPr lang="en-GB" sz="1400">
                <a:solidFill>
                  <a:schemeClr val="accent4"/>
                </a:solidFill>
              </a:rPr>
              <a:t>PI: </a:t>
            </a:r>
            <a:r>
              <a:rPr lang="en-GB" sz="1400"/>
              <a:t>Neil Bowles,</a:t>
            </a:r>
            <a:r>
              <a:rPr lang="en-GB" sz="1400" i="1"/>
              <a:t> University of Oxford, UK</a:t>
            </a:r>
            <a:br>
              <a:rPr lang="en-GB" sz="1400"/>
            </a:br>
            <a:r>
              <a:rPr lang="en-GB" sz="1400">
                <a:solidFill>
                  <a:schemeClr val="accent4"/>
                </a:solidFill>
              </a:rPr>
              <a:t>Co-PI: </a:t>
            </a:r>
            <a:r>
              <a:rPr lang="en-GB" sz="1400"/>
              <a:t>Antti </a:t>
            </a:r>
            <a:r>
              <a:rPr lang="en-GB" sz="1400" err="1"/>
              <a:t>Näsilä</a:t>
            </a:r>
            <a:r>
              <a:rPr lang="en-GB" sz="1400"/>
              <a:t>, </a:t>
            </a:r>
            <a:r>
              <a:rPr lang="en-GB" sz="1400" i="1"/>
              <a:t>VTT, FI </a:t>
            </a:r>
          </a:p>
          <a:p>
            <a:br>
              <a:rPr lang="en-GB" sz="1200"/>
            </a:br>
            <a:r>
              <a:rPr lang="en-GB" sz="2400" err="1">
                <a:solidFill>
                  <a:srgbClr val="FFC000"/>
                </a:solidFill>
                <a:latin typeface="+mj-lt"/>
                <a:ea typeface="+mj-ea"/>
                <a:cs typeface="+mj-cs"/>
              </a:rPr>
              <a:t>MANiaC</a:t>
            </a:r>
            <a:r>
              <a:rPr lang="en-GB" sz="240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 - Mass Analyzer for Neutrals in a Coma</a:t>
            </a:r>
          </a:p>
          <a:p>
            <a:r>
              <a:rPr lang="en-GB" i="1">
                <a:ea typeface="+mn-lt"/>
                <a:cs typeface="+mn-lt"/>
              </a:rPr>
              <a:t>Mass spectrometer</a:t>
            </a:r>
            <a:br>
              <a:rPr lang="en-GB"/>
            </a:br>
            <a:r>
              <a:rPr lang="en-GB" sz="1400">
                <a:solidFill>
                  <a:schemeClr val="accent4"/>
                </a:solidFill>
              </a:rPr>
              <a:t>PI: </a:t>
            </a:r>
            <a:r>
              <a:rPr lang="en-GB" sz="1400"/>
              <a:t>Martin Rubin, </a:t>
            </a:r>
            <a:r>
              <a:rPr lang="en-GB" sz="1400" i="1"/>
              <a:t>University of Bern, CH</a:t>
            </a:r>
            <a:br>
              <a:rPr lang="en-GB" sz="1400"/>
            </a:br>
            <a:endParaRPr lang="en-GB" sz="1200" i="1"/>
          </a:p>
          <a:p>
            <a:r>
              <a:rPr lang="en-GB" sz="2400">
                <a:solidFill>
                  <a:srgbClr val="FFC000"/>
                </a:solidFill>
              </a:rPr>
              <a:t>DFP - Dust, Fields, and Plasma</a:t>
            </a:r>
          </a:p>
          <a:p>
            <a:r>
              <a:rPr lang="en-GB" i="1">
                <a:ea typeface="+mn-lt"/>
                <a:cs typeface="+mn-lt"/>
              </a:rPr>
              <a:t>Multi-sensor fields &amp; particle suite</a:t>
            </a:r>
            <a:br>
              <a:rPr lang="en-GB" sz="1600"/>
            </a:br>
            <a:r>
              <a:rPr lang="en-GB" sz="1400">
                <a:solidFill>
                  <a:schemeClr val="accent4"/>
                </a:solidFill>
              </a:rPr>
              <a:t>PI </a:t>
            </a:r>
            <a:r>
              <a:rPr lang="en-GB" sz="1400"/>
              <a:t>Hanna </a:t>
            </a:r>
            <a:r>
              <a:rPr lang="en-GB" sz="1400" err="1"/>
              <a:t>Rothkaehl</a:t>
            </a:r>
            <a:r>
              <a:rPr lang="en-GB" sz="1400"/>
              <a:t>, </a:t>
            </a:r>
            <a:r>
              <a:rPr lang="en-GB" sz="1400" i="1"/>
              <a:t>CBK PAN, Warsaw, PL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199247-8C16-6A41-98A4-9F3333720E14}"/>
              </a:ext>
            </a:extLst>
          </p:cNvPr>
          <p:cNvSpPr/>
          <p:nvPr/>
        </p:nvSpPr>
        <p:spPr>
          <a:xfrm>
            <a:off x="6681563" y="1569022"/>
            <a:ext cx="5510437" cy="3847207"/>
          </a:xfrm>
          <a:prstGeom prst="rect">
            <a:avLst/>
          </a:prstGeom>
          <a:ln w="38100"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err="1">
                <a:solidFill>
                  <a:srgbClr val="FFC000"/>
                </a:solidFill>
              </a:rPr>
              <a:t>EnVisS</a:t>
            </a:r>
            <a:r>
              <a:rPr lang="en-GB" sz="2400">
                <a:solidFill>
                  <a:srgbClr val="FFC000"/>
                </a:solidFill>
              </a:rPr>
              <a:t> - Entire Visible Sky</a:t>
            </a:r>
          </a:p>
          <a:p>
            <a:r>
              <a:rPr lang="en-GB" i="1">
                <a:ea typeface="+mn-lt"/>
                <a:cs typeface="+mn-lt"/>
              </a:rPr>
              <a:t>All-sky camera for dust polarimetry</a:t>
            </a:r>
            <a:br>
              <a:rPr lang="en-GB"/>
            </a:br>
            <a:r>
              <a:rPr lang="en-GB" sz="1400">
                <a:solidFill>
                  <a:schemeClr val="accent4"/>
                </a:solidFill>
              </a:rPr>
              <a:t>PI: </a:t>
            </a:r>
            <a:r>
              <a:rPr lang="en-GB" sz="1400"/>
              <a:t>Vania Da </a:t>
            </a:r>
            <a:r>
              <a:rPr lang="en-GB" sz="1400" err="1"/>
              <a:t>Deppo</a:t>
            </a:r>
            <a:r>
              <a:rPr lang="en-GB" sz="1400"/>
              <a:t>, </a:t>
            </a:r>
            <a:r>
              <a:rPr lang="en-GB" sz="1400" i="1"/>
              <a:t>CNR-Institute for Photonics &amp; Nanotechnologies, Padova, IT</a:t>
            </a:r>
          </a:p>
          <a:p>
            <a:r>
              <a:rPr lang="en-GB" sz="1400">
                <a:solidFill>
                  <a:schemeClr val="accent4"/>
                </a:solidFill>
              </a:rPr>
              <a:t>Co-PI: </a:t>
            </a:r>
            <a:r>
              <a:rPr lang="en-GB" sz="1400" i="1"/>
              <a:t>Luisa M. Lara, IAA, Granada, ES</a:t>
            </a:r>
          </a:p>
          <a:p>
            <a:endParaRPr lang="en-GB" sz="1200" i="1"/>
          </a:p>
          <a:p>
            <a:r>
              <a:rPr lang="en-GB" sz="2400">
                <a:solidFill>
                  <a:srgbClr val="FFC000"/>
                </a:solidFill>
              </a:rPr>
              <a:t>OPIC - Optical Periscope for Comets</a:t>
            </a:r>
          </a:p>
          <a:p>
            <a:r>
              <a:rPr lang="en-GB" i="1">
                <a:ea typeface="+mn-lt"/>
                <a:cs typeface="+mn-lt"/>
              </a:rPr>
              <a:t>Visible light camera</a:t>
            </a:r>
            <a:br>
              <a:rPr lang="en-GB"/>
            </a:br>
            <a:r>
              <a:rPr lang="en-GB" sz="1400">
                <a:solidFill>
                  <a:schemeClr val="accent4"/>
                </a:solidFill>
              </a:rPr>
              <a:t>PI: </a:t>
            </a:r>
            <a:r>
              <a:rPr lang="en-GB" sz="1400" err="1"/>
              <a:t>Mihkel</a:t>
            </a:r>
            <a:r>
              <a:rPr lang="en-GB" sz="1400"/>
              <a:t> </a:t>
            </a:r>
            <a:r>
              <a:rPr lang="en-GB" sz="1400" err="1"/>
              <a:t>Pajusalu</a:t>
            </a:r>
            <a:r>
              <a:rPr lang="en-GB" sz="1400"/>
              <a:t>, </a:t>
            </a:r>
            <a:r>
              <a:rPr lang="en-GB" sz="1400" i="1"/>
              <a:t>Tartu Observatory, University of Tartu, ET</a:t>
            </a:r>
          </a:p>
          <a:p>
            <a:endParaRPr lang="en-GB" sz="1200" i="1"/>
          </a:p>
          <a:p>
            <a:r>
              <a:rPr lang="en-GB" sz="2400">
                <a:solidFill>
                  <a:srgbClr val="FFC000"/>
                </a:solidFill>
              </a:rPr>
              <a:t>DFP - Dust, Fields, and Plasma</a:t>
            </a:r>
          </a:p>
          <a:p>
            <a:r>
              <a:rPr lang="en-GB" i="1">
                <a:ea typeface="+mn-lt"/>
                <a:cs typeface="+mn-lt"/>
              </a:rPr>
              <a:t>Multi-sensor fields &amp; particle suite</a:t>
            </a:r>
            <a:br>
              <a:rPr lang="en-GB"/>
            </a:br>
            <a:r>
              <a:rPr lang="en-GB" sz="1400">
                <a:solidFill>
                  <a:schemeClr val="accent4"/>
                </a:solidFill>
              </a:rPr>
              <a:t>PI </a:t>
            </a:r>
            <a:r>
              <a:rPr lang="en-GB" sz="1400"/>
              <a:t>Hanna </a:t>
            </a:r>
            <a:r>
              <a:rPr lang="en-GB" sz="1400" err="1"/>
              <a:t>Rothkaehl</a:t>
            </a:r>
            <a:r>
              <a:rPr lang="en-GB" sz="1400"/>
              <a:t>, </a:t>
            </a:r>
            <a:r>
              <a:rPr lang="en-GB" sz="1400" i="1"/>
              <a:t>CBK PAN, Warsaw, PL</a:t>
            </a:r>
          </a:p>
        </p:txBody>
      </p:sp>
      <p:sp>
        <p:nvSpPr>
          <p:cNvPr id="7" name="Google Shape;97;p18">
            <a:extLst>
              <a:ext uri="{FF2B5EF4-FFF2-40B4-BE49-F238E27FC236}">
                <a16:creationId xmlns:a16="http://schemas.microsoft.com/office/drawing/2014/main" id="{56EE2CEF-B4F7-E54C-8BD6-4C8ABB6D427D}"/>
              </a:ext>
            </a:extLst>
          </p:cNvPr>
          <p:cNvSpPr txBox="1">
            <a:spLocks/>
          </p:cNvSpPr>
          <p:nvPr/>
        </p:nvSpPr>
        <p:spPr>
          <a:xfrm>
            <a:off x="181844" y="262590"/>
            <a:ext cx="9043046" cy="62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FFC000"/>
                </a:solidFill>
              </a:rPr>
              <a:t>Instruments – ESA spacecraft</a:t>
            </a:r>
          </a:p>
        </p:txBody>
      </p:sp>
      <p:sp>
        <p:nvSpPr>
          <p:cNvPr id="4" name="Rectangle 3"/>
          <p:cNvSpPr/>
          <p:nvPr/>
        </p:nvSpPr>
        <p:spPr>
          <a:xfrm>
            <a:off x="2246535" y="769369"/>
            <a:ext cx="21387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b="1">
                <a:solidFill>
                  <a:srgbClr val="00B0F0"/>
                </a:solidFill>
              </a:rPr>
              <a:t>Spacecraft A</a:t>
            </a:r>
          </a:p>
        </p:txBody>
      </p:sp>
      <p:sp>
        <p:nvSpPr>
          <p:cNvPr id="8" name="Rectangle 7"/>
          <p:cNvSpPr/>
          <p:nvPr/>
        </p:nvSpPr>
        <p:spPr>
          <a:xfrm>
            <a:off x="8017672" y="769369"/>
            <a:ext cx="14911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rgbClr val="00B0F0"/>
                </a:solidFill>
              </a:rPr>
              <a:t>Probe B2</a:t>
            </a:r>
            <a:endParaRPr lang="en-GB" sz="2400" i="1"/>
          </a:p>
        </p:txBody>
      </p:sp>
    </p:spTree>
    <p:extLst>
      <p:ext uri="{BB962C8B-B14F-4D97-AF65-F5344CB8AC3E}">
        <p14:creationId xmlns:p14="http://schemas.microsoft.com/office/powerpoint/2010/main" val="484444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7;p18">
            <a:extLst>
              <a:ext uri="{FF2B5EF4-FFF2-40B4-BE49-F238E27FC236}">
                <a16:creationId xmlns:a16="http://schemas.microsoft.com/office/drawing/2014/main" id="{2B97594B-D92A-3747-8850-C7600850A99B}"/>
              </a:ext>
            </a:extLst>
          </p:cNvPr>
          <p:cNvSpPr txBox="1">
            <a:spLocks/>
          </p:cNvSpPr>
          <p:nvPr/>
        </p:nvSpPr>
        <p:spPr>
          <a:xfrm>
            <a:off x="216568" y="361470"/>
            <a:ext cx="9043046" cy="55053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FFC000"/>
                </a:solidFill>
              </a:rPr>
              <a:t>Probe B1</a:t>
            </a:r>
            <a:r>
              <a:rPr lang="en-US">
                <a:solidFill>
                  <a:srgbClr val="FFC000"/>
                </a:solidFill>
                <a:ea typeface="+mj-lt"/>
                <a:cs typeface="+mj-lt"/>
              </a:rPr>
              <a:t>: Configuration</a:t>
            </a:r>
            <a:endParaRPr lang="en-US">
              <a:solidFill>
                <a:srgbClr val="FFC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C4028D-4F90-584F-A306-9C6606754407}"/>
              </a:ext>
            </a:extLst>
          </p:cNvPr>
          <p:cNvSpPr txBox="1"/>
          <p:nvPr/>
        </p:nvSpPr>
        <p:spPr>
          <a:xfrm>
            <a:off x="314952" y="869498"/>
            <a:ext cx="5368301" cy="24263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3210" indent="-283210">
              <a:buFont typeface="Arial" panose="020B0604020202020204" pitchFamily="34" charset="0"/>
              <a:buChar char="•"/>
            </a:pPr>
            <a:r>
              <a:rPr lang="en-GB" sz="2000">
                <a:ea typeface="+mn-lt"/>
                <a:cs typeface="+mn-lt"/>
              </a:rPr>
              <a:t>JAXA will provide </a:t>
            </a:r>
            <a:r>
              <a:rPr lang="en-GB" sz="2000">
                <a:solidFill>
                  <a:srgbClr val="00B0F0"/>
                </a:solidFill>
                <a:ea typeface="+mn-lt"/>
                <a:cs typeface="+mn-lt"/>
              </a:rPr>
              <a:t>Probe B1</a:t>
            </a:r>
            <a:endParaRPr lang="en-GB" sz="2000">
              <a:solidFill>
                <a:srgbClr val="00B0F0"/>
              </a:solidFill>
            </a:endParaRPr>
          </a:p>
          <a:p>
            <a:pPr marL="740410" lvl="2" indent="-283210">
              <a:buFont typeface="Arial" panose="020B0604020202020204" pitchFamily="34" charset="0"/>
              <a:buChar char="•"/>
            </a:pPr>
            <a:r>
              <a:rPr lang="en-GB" sz="2000">
                <a:ea typeface="+mn-lt"/>
                <a:cs typeface="+mn-lt"/>
              </a:rPr>
              <a:t>24U CubeSat</a:t>
            </a:r>
            <a:endParaRPr lang="en-GB" sz="2000"/>
          </a:p>
          <a:p>
            <a:pPr marL="283210" indent="-283210">
              <a:spcBef>
                <a:spcPts val="1100"/>
              </a:spcBef>
              <a:buFont typeface="Arial" panose="020B0604020202020204" pitchFamily="34" charset="0"/>
              <a:buChar char="•"/>
            </a:pPr>
            <a:r>
              <a:rPr lang="en-GB" sz="2000">
                <a:ea typeface="+mn-lt"/>
                <a:cs typeface="+mn-lt"/>
              </a:rPr>
              <a:t>Trajectory</a:t>
            </a:r>
          </a:p>
          <a:p>
            <a:pPr marL="740410" lvl="2" indent="-283210">
              <a:buFont typeface="Arial" panose="020B0604020202020204" pitchFamily="34" charset="0"/>
              <a:buChar char="•"/>
            </a:pPr>
            <a:r>
              <a:rPr lang="en-GB" sz="2000">
                <a:ea typeface="+mn-lt"/>
                <a:cs typeface="+mn-lt"/>
              </a:rPr>
              <a:t>S/C A and Probe B2 intercept similar Sun-Target line at closest approach</a:t>
            </a:r>
          </a:p>
          <a:p>
            <a:pPr marL="740410" lvl="2" indent="-283210">
              <a:buFont typeface="Arial" panose="020B0604020202020204" pitchFamily="34" charset="0"/>
              <a:buChar char="•"/>
            </a:pPr>
            <a:r>
              <a:rPr lang="en-GB" sz="2000">
                <a:ea typeface="+mn-lt"/>
                <a:cs typeface="+mn-lt"/>
              </a:rPr>
              <a:t>B1 trajectory will be at a higher inclination</a:t>
            </a:r>
            <a:endParaRPr lang="en-GB" sz="2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28040B-F127-3545-BA72-59E0555B962B}"/>
              </a:ext>
            </a:extLst>
          </p:cNvPr>
          <p:cNvSpPr txBox="1"/>
          <p:nvPr/>
        </p:nvSpPr>
        <p:spPr>
          <a:xfrm>
            <a:off x="311104" y="3362825"/>
            <a:ext cx="11610615" cy="33239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3210" indent="-283210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00B0F0"/>
                </a:solidFill>
                <a:ea typeface="+mn-lt"/>
                <a:cs typeface="+mn-lt"/>
              </a:rPr>
              <a:t>Probe B1</a:t>
            </a:r>
            <a:r>
              <a:rPr lang="en-GB" sz="2000">
                <a:ea typeface="+mn-lt"/>
                <a:cs typeface="+mn-lt"/>
              </a:rPr>
              <a:t> payloads</a:t>
            </a:r>
            <a:endParaRPr lang="en-GB">
              <a:ea typeface="+mn-lt"/>
              <a:cs typeface="+mn-lt"/>
            </a:endParaRPr>
          </a:p>
          <a:p>
            <a:pPr marL="740410" lvl="2" indent="-283210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FFC000"/>
                </a:solidFill>
                <a:ea typeface="+mn-lt"/>
                <a:cs typeface="+mn-lt"/>
              </a:rPr>
              <a:t>WAC/ NAC - Wide Angle Camera / Narrow Angle Camera</a:t>
            </a:r>
            <a:r>
              <a:rPr lang="en-GB" sz="2000">
                <a:ea typeface="+mn-lt"/>
                <a:cs typeface="+mn-lt"/>
              </a:rPr>
              <a:t> </a:t>
            </a:r>
            <a:endParaRPr lang="en-GB">
              <a:ea typeface="+mn-lt"/>
              <a:cs typeface="+mn-lt"/>
            </a:endParaRPr>
          </a:p>
          <a:p>
            <a:pPr marL="457200" lvl="2"/>
            <a:r>
              <a:rPr lang="en-GB" sz="2000">
                <a:ea typeface="+mn-lt"/>
                <a:cs typeface="+mn-lt"/>
              </a:rPr>
              <a:t>Visible light --&gt; multi-angle imaging in coordination with </a:t>
            </a:r>
            <a:r>
              <a:rPr lang="en-GB" sz="2000" err="1">
                <a:ea typeface="+mn-lt"/>
                <a:cs typeface="+mn-lt"/>
              </a:rPr>
              <a:t>CoCa</a:t>
            </a:r>
            <a:r>
              <a:rPr lang="en-GB" sz="2000">
                <a:ea typeface="+mn-lt"/>
                <a:cs typeface="+mn-lt"/>
              </a:rPr>
              <a:t> and OPIC</a:t>
            </a:r>
            <a:endParaRPr lang="en-GB" sz="2000"/>
          </a:p>
          <a:p>
            <a:pPr marL="457200" lvl="3"/>
            <a:r>
              <a:rPr lang="en-GB" sz="1400">
                <a:solidFill>
                  <a:schemeClr val="accent4"/>
                </a:solidFill>
                <a:ea typeface="+mn-lt"/>
                <a:cs typeface="+mn-lt"/>
              </a:rPr>
              <a:t>PI: </a:t>
            </a:r>
            <a:r>
              <a:rPr lang="en-GB" sz="1400">
                <a:ea typeface="+mn-lt"/>
                <a:cs typeface="+mn-lt"/>
              </a:rPr>
              <a:t>Naoya Sakatani, </a:t>
            </a:r>
            <a:r>
              <a:rPr lang="en-GB" sz="1400" i="1">
                <a:ea typeface="+mn-lt"/>
                <a:cs typeface="+mn-lt"/>
              </a:rPr>
              <a:t>ISAS/JAXA, JP, </a:t>
            </a:r>
            <a:r>
              <a:rPr lang="en-GB" sz="1400">
                <a:solidFill>
                  <a:schemeClr val="accent4"/>
                </a:solidFill>
                <a:ea typeface="+mn-lt"/>
                <a:cs typeface="+mn-lt"/>
              </a:rPr>
              <a:t>Deputy-PI:</a:t>
            </a:r>
            <a:r>
              <a:rPr lang="en-GB" sz="1400" i="1">
                <a:ea typeface="+mn-lt"/>
                <a:cs typeface="+mn-lt"/>
              </a:rPr>
              <a:t> </a:t>
            </a:r>
            <a:r>
              <a:rPr lang="en-GB" sz="1400">
                <a:ea typeface="+mn-lt"/>
                <a:cs typeface="+mn-lt"/>
              </a:rPr>
              <a:t>Shingo Kameda, </a:t>
            </a:r>
            <a:r>
              <a:rPr lang="en-GB" sz="1400" i="1" err="1">
                <a:ea typeface="+mn-lt"/>
                <a:cs typeface="+mn-lt"/>
              </a:rPr>
              <a:t>Rikkyo</a:t>
            </a:r>
            <a:r>
              <a:rPr lang="en-GB" sz="1400" i="1">
                <a:ea typeface="+mn-lt"/>
                <a:cs typeface="+mn-lt"/>
              </a:rPr>
              <a:t> University, JP</a:t>
            </a:r>
            <a:endParaRPr lang="en-GB" sz="1400">
              <a:solidFill>
                <a:srgbClr val="FFFFFF"/>
              </a:solidFill>
              <a:ea typeface="+mn-lt"/>
              <a:cs typeface="+mn-lt"/>
            </a:endParaRPr>
          </a:p>
          <a:p>
            <a:pPr marL="457200" lvl="3"/>
            <a:endParaRPr lang="en-GB" sz="1400" i="1">
              <a:solidFill>
                <a:srgbClr val="FFFFFF"/>
              </a:solidFill>
              <a:ea typeface="+mn-lt"/>
              <a:cs typeface="+mn-lt"/>
            </a:endParaRPr>
          </a:p>
          <a:p>
            <a:pPr marL="740410" lvl="2" indent="-283210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FFC000"/>
                </a:solidFill>
                <a:ea typeface="+mn-lt"/>
                <a:cs typeface="+mn-lt"/>
              </a:rPr>
              <a:t>PS - Plasma Suite</a:t>
            </a:r>
            <a:r>
              <a:rPr lang="en-GB" sz="2000">
                <a:ea typeface="+mn-lt"/>
                <a:cs typeface="+mn-lt"/>
              </a:rPr>
              <a:t> </a:t>
            </a:r>
            <a:endParaRPr lang="en-GB">
              <a:ea typeface="+mn-lt"/>
              <a:cs typeface="+mn-lt"/>
            </a:endParaRPr>
          </a:p>
          <a:p>
            <a:pPr marL="457200" lvl="2"/>
            <a:r>
              <a:rPr lang="en-GB" sz="2000">
                <a:ea typeface="+mn-lt"/>
                <a:cs typeface="+mn-lt"/>
              </a:rPr>
              <a:t>Ion and magnetic field --&gt; multi-point plasma measurements in concert with DFP</a:t>
            </a:r>
            <a:endParaRPr lang="en-GB"/>
          </a:p>
          <a:p>
            <a:pPr marL="457200" lvl="3"/>
            <a:r>
              <a:rPr lang="en-GB" sz="1400">
                <a:solidFill>
                  <a:schemeClr val="accent4"/>
                </a:solidFill>
                <a:ea typeface="+mn-lt"/>
                <a:cs typeface="+mn-lt"/>
              </a:rPr>
              <a:t>PI: </a:t>
            </a:r>
            <a:r>
              <a:rPr lang="en-GB" sz="1400">
                <a:ea typeface="+mn-lt"/>
                <a:cs typeface="+mn-lt"/>
              </a:rPr>
              <a:t>Satoshi Kasahara, </a:t>
            </a:r>
            <a:r>
              <a:rPr lang="en-GB" sz="1400" i="1">
                <a:ea typeface="+mn-lt"/>
                <a:cs typeface="+mn-lt"/>
              </a:rPr>
              <a:t>The University of Tokyo, JP, </a:t>
            </a:r>
            <a:r>
              <a:rPr lang="en-GB" sz="1400">
                <a:solidFill>
                  <a:schemeClr val="accent4"/>
                </a:solidFill>
                <a:ea typeface="+mn-lt"/>
                <a:cs typeface="+mn-lt"/>
              </a:rPr>
              <a:t>Deputy-PI: </a:t>
            </a:r>
            <a:r>
              <a:rPr lang="en-GB" sz="1400">
                <a:ea typeface="+mn-lt"/>
                <a:cs typeface="+mn-lt"/>
              </a:rPr>
              <a:t>Ayako Matsuoka, </a:t>
            </a:r>
            <a:r>
              <a:rPr lang="en-GB" sz="1400" i="1">
                <a:ea typeface="+mn-lt"/>
                <a:cs typeface="+mn-lt"/>
              </a:rPr>
              <a:t>Kyoto University, JP</a:t>
            </a:r>
            <a:endParaRPr lang="en-GB" sz="1400">
              <a:ea typeface="+mn-lt"/>
              <a:cs typeface="+mn-lt"/>
            </a:endParaRPr>
          </a:p>
          <a:p>
            <a:pPr marL="457200" lvl="3"/>
            <a:endParaRPr lang="en-GB" sz="1400" i="1">
              <a:solidFill>
                <a:srgbClr val="FFFFFF"/>
              </a:solidFill>
              <a:ea typeface="+mn-lt"/>
              <a:cs typeface="+mn-lt"/>
            </a:endParaRPr>
          </a:p>
          <a:p>
            <a:pPr marL="740410" lvl="2" indent="-283210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FFC000"/>
                </a:solidFill>
                <a:ea typeface="+mn-lt"/>
                <a:cs typeface="+mn-lt"/>
              </a:rPr>
              <a:t>HI - Hydrogen Imager</a:t>
            </a:r>
            <a:r>
              <a:rPr lang="en-GB" sz="2000">
                <a:ea typeface="+mn-lt"/>
                <a:cs typeface="+mn-lt"/>
              </a:rPr>
              <a:t> </a:t>
            </a:r>
            <a:endParaRPr lang="en-GB">
              <a:ea typeface="+mn-lt"/>
              <a:cs typeface="+mn-lt"/>
            </a:endParaRPr>
          </a:p>
          <a:p>
            <a:pPr marL="457200" lvl="2"/>
            <a:r>
              <a:rPr lang="en-GB" sz="2000">
                <a:ea typeface="+mn-lt"/>
                <a:cs typeface="+mn-lt"/>
              </a:rPr>
              <a:t>Ultraviolet light --&gt; multi-wavelength imaging of the gas coma, with </a:t>
            </a:r>
            <a:r>
              <a:rPr lang="en-GB" sz="2000" err="1">
                <a:ea typeface="+mn-lt"/>
                <a:cs typeface="+mn-lt"/>
              </a:rPr>
              <a:t>CoCa</a:t>
            </a:r>
            <a:r>
              <a:rPr lang="en-GB" sz="2000">
                <a:ea typeface="+mn-lt"/>
                <a:cs typeface="+mn-lt"/>
              </a:rPr>
              <a:t> and MIRMIS</a:t>
            </a:r>
            <a:endParaRPr lang="en-GB"/>
          </a:p>
          <a:p>
            <a:pPr marL="457200" lvl="3"/>
            <a:r>
              <a:rPr lang="en-GB" sz="1400">
                <a:solidFill>
                  <a:schemeClr val="accent4"/>
                </a:solidFill>
                <a:ea typeface="+mn-lt"/>
                <a:cs typeface="+mn-lt"/>
              </a:rPr>
              <a:t>PI: </a:t>
            </a:r>
            <a:r>
              <a:rPr lang="en-GB" sz="1400">
                <a:ea typeface="+mn-lt"/>
                <a:cs typeface="+mn-lt"/>
              </a:rPr>
              <a:t>Kazuo Yoshioka, </a:t>
            </a:r>
            <a:r>
              <a:rPr lang="en-GB" sz="1400" i="1">
                <a:ea typeface="+mn-lt"/>
                <a:cs typeface="+mn-lt"/>
              </a:rPr>
              <a:t>The University of Tokyo, JP</a:t>
            </a:r>
            <a:endParaRPr lang="en-GB" sz="1400"/>
          </a:p>
        </p:txBody>
      </p:sp>
      <p:pic>
        <p:nvPicPr>
          <p:cNvPr id="4" name="Picture 6" descr="Diagram, schematic&#10;&#10;Description automatically generated">
            <a:extLst>
              <a:ext uri="{FF2B5EF4-FFF2-40B4-BE49-F238E27FC236}">
                <a16:creationId xmlns:a16="http://schemas.microsoft.com/office/drawing/2014/main" id="{EB6B661D-8566-F7F1-1ECD-2887C0A80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1066" y="443400"/>
            <a:ext cx="6530109" cy="410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8818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7;p18">
            <a:extLst>
              <a:ext uri="{FF2B5EF4-FFF2-40B4-BE49-F238E27FC236}">
                <a16:creationId xmlns:a16="http://schemas.microsoft.com/office/drawing/2014/main" id="{2B97594B-D92A-3747-8850-C7600850A99B}"/>
              </a:ext>
            </a:extLst>
          </p:cNvPr>
          <p:cNvSpPr txBox="1">
            <a:spLocks/>
          </p:cNvSpPr>
          <p:nvPr/>
        </p:nvSpPr>
        <p:spPr>
          <a:xfrm>
            <a:off x="216568" y="281174"/>
            <a:ext cx="10095330" cy="62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FFC000"/>
                </a:solidFill>
              </a:rPr>
              <a:t>Probe B1: Science and programmatic 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C4028D-4F90-584F-A306-9C6606754407}"/>
              </a:ext>
            </a:extLst>
          </p:cNvPr>
          <p:cNvSpPr txBox="1"/>
          <p:nvPr/>
        </p:nvSpPr>
        <p:spPr>
          <a:xfrm>
            <a:off x="379345" y="877236"/>
            <a:ext cx="11442835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3210" indent="-283210">
              <a:buFont typeface="Arial" panose="020B0604020202020204" pitchFamily="34" charset="0"/>
              <a:buChar char="•"/>
            </a:pPr>
            <a:r>
              <a:rPr lang="en-GB" sz="2400">
                <a:ea typeface="+mn-lt"/>
                <a:cs typeface="+mn-lt"/>
              </a:rPr>
              <a:t>B1 instruments are connected to most of the science questions</a:t>
            </a:r>
            <a:endParaRPr lang="en-GB">
              <a:ea typeface="+mn-lt"/>
              <a:cs typeface="+mn-lt"/>
            </a:endParaRPr>
          </a:p>
          <a:p>
            <a:pPr marL="283210" indent="-283210">
              <a:buFont typeface="Arial" panose="020B0604020202020204" pitchFamily="34" charset="0"/>
              <a:buChar char="•"/>
            </a:pPr>
            <a:r>
              <a:rPr lang="en-GB" sz="2400">
                <a:ea typeface="+mn-lt"/>
                <a:cs typeface="+mn-lt"/>
              </a:rPr>
              <a:t>B1 is fundamental to ensure the </a:t>
            </a:r>
            <a:r>
              <a:rPr lang="en-GB" sz="2400" b="1">
                <a:ea typeface="+mn-lt"/>
                <a:cs typeface="+mn-lt"/>
              </a:rPr>
              <a:t>multi-point capability </a:t>
            </a:r>
            <a:r>
              <a:rPr lang="en-GB" sz="2400">
                <a:ea typeface="+mn-lt"/>
                <a:cs typeface="+mn-lt"/>
              </a:rPr>
              <a:t>of the mission</a:t>
            </a:r>
            <a:endParaRPr lang="en-GB">
              <a:ea typeface="+mn-lt"/>
              <a:cs typeface="+mn-lt"/>
            </a:endParaRPr>
          </a:p>
          <a:p>
            <a:pPr marL="283210" indent="-283210">
              <a:buFont typeface="Arial" panose="020B0604020202020204" pitchFamily="34" charset="0"/>
              <a:buChar char="•"/>
            </a:pPr>
            <a:r>
              <a:rPr lang="en-GB" sz="2400">
                <a:ea typeface="+mn-lt"/>
                <a:cs typeface="+mn-lt"/>
              </a:rPr>
              <a:t>Participation will boost JAXA's strategy for </a:t>
            </a:r>
            <a:r>
              <a:rPr lang="en-GB" sz="2400" b="1">
                <a:ea typeface="+mn-lt"/>
                <a:cs typeface="+mn-lt"/>
              </a:rPr>
              <a:t>small body exploration</a:t>
            </a:r>
            <a:r>
              <a:rPr lang="en-GB" sz="2400">
                <a:ea typeface="+mn-lt"/>
                <a:cs typeface="+mn-lt"/>
              </a:rPr>
              <a:t> and </a:t>
            </a:r>
            <a:r>
              <a:rPr lang="en-GB" sz="2400" b="1">
                <a:ea typeface="+mn-lt"/>
                <a:cs typeface="+mn-lt"/>
              </a:rPr>
              <a:t>international science coordination </a:t>
            </a:r>
            <a:r>
              <a:rPr lang="en-GB" sz="2400">
                <a:ea typeface="+mn-lt"/>
                <a:cs typeface="+mn-lt"/>
              </a:rPr>
              <a:t>between ESA and JAXA, following successes at Halley with </a:t>
            </a:r>
            <a:r>
              <a:rPr lang="en-GB" sz="2400" err="1">
                <a:ea typeface="+mn-lt"/>
                <a:cs typeface="+mn-lt"/>
              </a:rPr>
              <a:t>Suisei</a:t>
            </a:r>
            <a:r>
              <a:rPr lang="en-GB" sz="2400">
                <a:ea typeface="+mn-lt"/>
                <a:cs typeface="+mn-lt"/>
              </a:rPr>
              <a:t>, </a:t>
            </a:r>
            <a:r>
              <a:rPr lang="en-GB" sz="2400" err="1">
                <a:ea typeface="+mn-lt"/>
                <a:cs typeface="+mn-lt"/>
              </a:rPr>
              <a:t>Sakigake</a:t>
            </a:r>
            <a:endParaRPr lang="en-GB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AF551F-EE14-2EC1-54D5-D714FB5DD9E0}"/>
              </a:ext>
            </a:extLst>
          </p:cNvPr>
          <p:cNvSpPr txBox="1"/>
          <p:nvPr/>
        </p:nvSpPr>
        <p:spPr>
          <a:xfrm>
            <a:off x="8291898" y="3985127"/>
            <a:ext cx="3856854" cy="264687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u="sng">
                <a:ea typeface="+mn-lt"/>
                <a:cs typeface="+mn-lt"/>
              </a:rPr>
              <a:t>JAXA's missions and participations for small bodies</a:t>
            </a:r>
            <a:endParaRPr lang="en-US" u="sng"/>
          </a:p>
          <a:p>
            <a:pPr marL="283210" indent="-28321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FFFFFF"/>
                </a:solidFill>
                <a:ea typeface="+mn-lt"/>
                <a:cs typeface="+mn-lt"/>
              </a:rPr>
              <a:t>Hayabusa2</a:t>
            </a:r>
            <a:r>
              <a:rPr lang="en-GB">
                <a:ea typeface="+mn-lt"/>
                <a:cs typeface="+mn-lt"/>
              </a:rPr>
              <a:t> (asteroids)</a:t>
            </a:r>
            <a:endParaRPr lang="en-US">
              <a:ea typeface="+mn-lt"/>
              <a:cs typeface="+mn-lt"/>
            </a:endParaRPr>
          </a:p>
          <a:p>
            <a:pPr marL="283210" indent="-283210">
              <a:buFont typeface="Arial" panose="020B0604020202020204" pitchFamily="34" charset="0"/>
              <a:buChar char="•"/>
            </a:pPr>
            <a:r>
              <a:rPr lang="en-GB">
                <a:ea typeface="+mn-lt"/>
                <a:cs typeface="+mn-lt"/>
              </a:rPr>
              <a:t>Hera (asteroids, led by ESA) </a:t>
            </a:r>
          </a:p>
          <a:p>
            <a:pPr marL="283210" indent="-283210">
              <a:buFont typeface="Arial" panose="020B0604020202020204" pitchFamily="34" charset="0"/>
              <a:buChar char="•"/>
            </a:pPr>
            <a:r>
              <a:rPr lang="en-GB">
                <a:ea typeface="+mn-lt"/>
                <a:cs typeface="+mn-lt"/>
              </a:rPr>
              <a:t>Destiny+ (active asteroid)</a:t>
            </a:r>
          </a:p>
          <a:p>
            <a:pPr marL="283210" indent="-283210">
              <a:buFont typeface="Arial" panose="020B0604020202020204" pitchFamily="34" charset="0"/>
              <a:buChar char="•"/>
            </a:pPr>
            <a:r>
              <a:rPr lang="en-GB">
                <a:ea typeface="+mn-lt"/>
                <a:cs typeface="+mn-lt"/>
              </a:rPr>
              <a:t>MMX (Martian moons)</a:t>
            </a:r>
          </a:p>
          <a:p>
            <a:pPr marL="283210" indent="-283210">
              <a:buFont typeface="Arial,Sans-Serif" panose="020B0604020202020204" pitchFamily="34" charset="0"/>
              <a:buChar char="•"/>
            </a:pPr>
            <a:r>
              <a:rPr lang="en-GB">
                <a:ea typeface="+mn-lt"/>
                <a:cs typeface="+mn-lt"/>
              </a:rPr>
              <a:t>JUICE (icy moons, led by ESA)</a:t>
            </a:r>
          </a:p>
          <a:p>
            <a:pPr marL="283210" indent="-28321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FFC000"/>
                </a:solidFill>
                <a:ea typeface="+mn-lt"/>
                <a:cs typeface="+mn-lt"/>
              </a:rPr>
              <a:t>Comet Interceptor</a:t>
            </a:r>
            <a:r>
              <a:rPr lang="en-GB">
                <a:ea typeface="+mn-lt"/>
                <a:cs typeface="+mn-lt"/>
              </a:rPr>
              <a:t> (long period comet, led by ESA)</a:t>
            </a:r>
            <a:endParaRPr lang="en-GB"/>
          </a:p>
        </p:txBody>
      </p:sp>
      <p:pic>
        <p:nvPicPr>
          <p:cNvPr id="4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6DA657DE-0A15-070A-96BB-7B366F06F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76" y="2818951"/>
            <a:ext cx="7769321" cy="392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839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17A98-3DB0-F14F-97FE-9C6A30656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563" y="1055164"/>
            <a:ext cx="6417584" cy="58028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/>
              <a:t>Unique, first multi-point measurement of a comet and its environment. </a:t>
            </a:r>
          </a:p>
          <a:p>
            <a:r>
              <a:rPr lang="en-US" sz="2000"/>
              <a:t>The mission will visit the most pristine object to be encountered so far.</a:t>
            </a:r>
          </a:p>
          <a:p>
            <a:r>
              <a:rPr lang="en-US" sz="2000"/>
              <a:t>Will build on the legacy of international collaboration in cometary science.</a:t>
            </a:r>
          </a:p>
          <a:p>
            <a:r>
              <a:rPr lang="en-US" sz="2000"/>
              <a:t>First dedicated comet mission launch by any agency for &gt;25 years!</a:t>
            </a:r>
            <a:br>
              <a:rPr lang="en-US" sz="2000"/>
            </a:br>
            <a:endParaRPr lang="en-US" sz="2000"/>
          </a:p>
          <a:p>
            <a:r>
              <a:rPr lang="en-GB" sz="2000"/>
              <a:t>In parallel to ESA activities, very active science consortium of &gt;350 scientists &amp; engineers.</a:t>
            </a:r>
          </a:p>
          <a:p>
            <a:r>
              <a:rPr lang="en-GB" sz="2000"/>
              <a:t>Consortium comprises all instrument teams plus other scientists.</a:t>
            </a:r>
          </a:p>
          <a:p>
            <a:endParaRPr lang="en-US" sz="2400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  <a:p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endParaRPr lang="en-US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42F9AC42-C7AB-3049-BEA2-E008941F3503}"/>
              </a:ext>
            </a:extLst>
          </p:cNvPr>
          <p:cNvSpPr txBox="1">
            <a:spLocks/>
          </p:cNvSpPr>
          <p:nvPr/>
        </p:nvSpPr>
        <p:spPr>
          <a:xfrm>
            <a:off x="144563" y="137875"/>
            <a:ext cx="8538858" cy="83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FFC000"/>
                </a:solidFill>
              </a:rPr>
              <a:t>Summary</a:t>
            </a:r>
            <a:endParaRPr lang="en-GB">
              <a:solidFill>
                <a:srgbClr val="FFC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3A401B-ABA4-814C-87B6-E7E09F615E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06" t="42647" r="6243"/>
          <a:stretch/>
        </p:blipFill>
        <p:spPr>
          <a:xfrm>
            <a:off x="6649623" y="137875"/>
            <a:ext cx="5397814" cy="178228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5B1FC5F-EB83-554F-BC2D-57AC17FDF247}"/>
              </a:ext>
            </a:extLst>
          </p:cNvPr>
          <p:cNvSpPr txBox="1">
            <a:spLocks/>
          </p:cNvSpPr>
          <p:nvPr/>
        </p:nvSpPr>
        <p:spPr>
          <a:xfrm>
            <a:off x="53534" y="4187338"/>
            <a:ext cx="6805354" cy="2558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endParaRPr lang="en-US"/>
          </a:p>
          <a:p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endParaRPr lang="en-US"/>
          </a:p>
        </p:txBody>
      </p:sp>
      <p:pic>
        <p:nvPicPr>
          <p:cNvPr id="8" name="Picture 2" descr="Image">
            <a:extLst>
              <a:ext uri="{FF2B5EF4-FFF2-40B4-BE49-F238E27FC236}">
                <a16:creationId xmlns:a16="http://schemas.microsoft.com/office/drawing/2014/main" id="{58F48C27-4B13-CB48-9BBC-479F8FD0C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301" y="2016980"/>
            <a:ext cx="5019789" cy="480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7FBA849-55B2-EC4F-959B-23B00443741F}"/>
              </a:ext>
            </a:extLst>
          </p:cNvPr>
          <p:cNvSpPr/>
          <p:nvPr/>
        </p:nvSpPr>
        <p:spPr>
          <a:xfrm>
            <a:off x="313324" y="5687750"/>
            <a:ext cx="48670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/>
              <a:t>http://</a:t>
            </a:r>
            <a:r>
              <a:rPr lang="en-US" sz="2000" i="1" err="1"/>
              <a:t>www.cometinterceptor.space</a:t>
            </a:r>
            <a:r>
              <a:rPr lang="en-US" sz="2000" i="1"/>
              <a:t>/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BAB615-90B5-5D4B-B82E-410C8C62F4B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099" y="6216968"/>
            <a:ext cx="400110" cy="4001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2D8C103-56F9-CD41-873F-5AFD08121156}"/>
              </a:ext>
            </a:extLst>
          </p:cNvPr>
          <p:cNvSpPr txBox="1"/>
          <p:nvPr/>
        </p:nvSpPr>
        <p:spPr>
          <a:xfrm>
            <a:off x="1458589" y="6186190"/>
            <a:ext cx="2805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/>
              <a:t>@</a:t>
            </a:r>
            <a:r>
              <a:rPr lang="en-US" sz="2400" i="1" err="1"/>
              <a:t>cometintercept</a:t>
            </a:r>
            <a:endParaRPr lang="en-US" sz="2400" i="1"/>
          </a:p>
        </p:txBody>
      </p:sp>
    </p:spTree>
    <p:extLst>
      <p:ext uri="{BB962C8B-B14F-4D97-AF65-F5344CB8AC3E}">
        <p14:creationId xmlns:p14="http://schemas.microsoft.com/office/powerpoint/2010/main" val="424235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7E0A94-386F-A04A-861D-B989D2E94C4C}"/>
              </a:ext>
            </a:extLst>
          </p:cNvPr>
          <p:cNvSpPr txBox="1"/>
          <p:nvPr/>
        </p:nvSpPr>
        <p:spPr>
          <a:xfrm>
            <a:off x="132797" y="987981"/>
            <a:ext cx="1192115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526A8A-EA52-3B6E-D024-26D8EA59BD75}"/>
              </a:ext>
            </a:extLst>
          </p:cNvPr>
          <p:cNvSpPr txBox="1"/>
          <p:nvPr/>
        </p:nvSpPr>
        <p:spPr>
          <a:xfrm>
            <a:off x="260439" y="825579"/>
            <a:ext cx="10940652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/>
              <a:t>Rosetta was a huge scientific and engineering success.</a:t>
            </a:r>
            <a:endParaRPr lang="en-US" sz="2000">
              <a:ea typeface="+mn-lt"/>
              <a:cs typeface="+mn-lt"/>
            </a:endParaRPr>
          </a:p>
          <a:p>
            <a:pPr algn="ctr"/>
            <a:endParaRPr lang="en-US" sz="2000"/>
          </a:p>
          <a:p>
            <a:r>
              <a:rPr lang="en-US" sz="2000"/>
              <a:t>First mission to soft-land on a comet &amp; to operate near an active object, for 2.5 years.</a:t>
            </a:r>
            <a:endParaRPr lang="en-US" sz="2000">
              <a:ea typeface="+mn-lt"/>
              <a:cs typeface="+mn-lt"/>
            </a:endParaRPr>
          </a:p>
          <a:p>
            <a:endParaRPr lang="en-US" sz="2000"/>
          </a:p>
          <a:p>
            <a:r>
              <a:rPr lang="en-US" sz="2000"/>
              <a:t>Improved our understanding of comets, e.g.:</a:t>
            </a:r>
            <a:endParaRPr lang="en-US" sz="2000">
              <a:ea typeface="+mn-lt"/>
              <a:cs typeface="+mn-lt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455EB753-6B56-40A1-857C-7C6DDF3BB97B}"/>
              </a:ext>
            </a:extLst>
          </p:cNvPr>
          <p:cNvSpPr txBox="1">
            <a:spLocks/>
          </p:cNvSpPr>
          <p:nvPr/>
        </p:nvSpPr>
        <p:spPr>
          <a:xfrm>
            <a:off x="1153709" y="-568"/>
            <a:ext cx="10047382" cy="9203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From Rosetta to Comet Interceptor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0386AE-3CF8-E74A-9458-BDFEFB5ADD18}"/>
              </a:ext>
            </a:extLst>
          </p:cNvPr>
          <p:cNvSpPr txBox="1"/>
          <p:nvPr/>
        </p:nvSpPr>
        <p:spPr>
          <a:xfrm>
            <a:off x="5132832" y="2272792"/>
            <a:ext cx="6798729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000"/>
          </a:p>
          <a:p>
            <a:r>
              <a:rPr lang="en-US" sz="2000" b="1">
                <a:solidFill>
                  <a:schemeClr val="accent3"/>
                </a:solidFill>
              </a:rPr>
              <a:t>Cometary geology</a:t>
            </a:r>
            <a:endParaRPr lang="en-US" sz="2000">
              <a:solidFill>
                <a:schemeClr val="accent3"/>
              </a:solidFill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A very young research field; received a huge boost from Rosetta. </a:t>
            </a:r>
            <a:br>
              <a:rPr lang="en-US" sz="2000"/>
            </a:br>
            <a:endParaRPr lang="en-US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Numerous morphological features discovered. </a:t>
            </a:r>
            <a:r>
              <a:rPr lang="en-US" sz="2000" i="1"/>
              <a:t>                   </a:t>
            </a:r>
            <a:br>
              <a:rPr lang="en-US" sz="2000"/>
            </a:br>
            <a:br>
              <a:rPr lang="en-US" sz="2000"/>
            </a:br>
            <a:endParaRPr lang="en-US" sz="2000">
              <a:ea typeface="+mn-lt"/>
              <a:cs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2ED9C6-4AFB-5045-AA3E-894C354EE40D}"/>
              </a:ext>
            </a:extLst>
          </p:cNvPr>
          <p:cNvSpPr txBox="1"/>
          <p:nvPr/>
        </p:nvSpPr>
        <p:spPr>
          <a:xfrm>
            <a:off x="3741046" y="4575827"/>
            <a:ext cx="6121046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000"/>
          </a:p>
          <a:p>
            <a:endParaRPr lang="en-US">
              <a:ea typeface="+mn-lt"/>
              <a:cs typeface="+mn-lt"/>
            </a:endParaRPr>
          </a:p>
        </p:txBody>
      </p:sp>
      <p:pic>
        <p:nvPicPr>
          <p:cNvPr id="3076" name="Picture 4" descr="ESA - Comet from 8 km">
            <a:extLst>
              <a:ext uri="{FF2B5EF4-FFF2-40B4-BE49-F238E27FC236}">
                <a16:creationId xmlns:a16="http://schemas.microsoft.com/office/drawing/2014/main" id="{2B1F5F2C-C394-C643-9B70-0542B05F6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709" y="2665819"/>
            <a:ext cx="3820015" cy="382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3058DC-E702-B64B-94FE-65510ED115C4}"/>
              </a:ext>
            </a:extLst>
          </p:cNvPr>
          <p:cNvSpPr txBox="1"/>
          <p:nvPr/>
        </p:nvSpPr>
        <p:spPr>
          <a:xfrm>
            <a:off x="5132832" y="4685449"/>
            <a:ext cx="64353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>
                <a:solidFill>
                  <a:schemeClr val="accent3"/>
                </a:solidFill>
              </a:rPr>
              <a:t>Some of the questions raised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/>
              <a:t>How pristine is 67P?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/>
              <a:t>Are the observed pits, terraces, fractures primordial?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/>
              <a:t>How many of the surface features are evolutionary?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033F4C-E501-0A4C-B7A3-8B6903381B06}"/>
              </a:ext>
            </a:extLst>
          </p:cNvPr>
          <p:cNvSpPr txBox="1"/>
          <p:nvPr/>
        </p:nvSpPr>
        <p:spPr>
          <a:xfrm>
            <a:off x="1068534" y="6485941"/>
            <a:ext cx="2656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ESA/Rosetta/MPS for OSIRIS Team</a:t>
            </a:r>
            <a:endParaRPr lang="en-US" sz="105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327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7E0A94-386F-A04A-861D-B989D2E94C4C}"/>
              </a:ext>
            </a:extLst>
          </p:cNvPr>
          <p:cNvSpPr txBox="1"/>
          <p:nvPr/>
        </p:nvSpPr>
        <p:spPr>
          <a:xfrm>
            <a:off x="132797" y="987981"/>
            <a:ext cx="1192115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US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455EB753-6B56-40A1-857C-7C6DDF3BB97B}"/>
              </a:ext>
            </a:extLst>
          </p:cNvPr>
          <p:cNvSpPr txBox="1">
            <a:spLocks/>
          </p:cNvSpPr>
          <p:nvPr/>
        </p:nvSpPr>
        <p:spPr>
          <a:xfrm>
            <a:off x="1153709" y="-568"/>
            <a:ext cx="10047382" cy="9203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From Rosetta to Comet Interceptor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2ED9C6-4AFB-5045-AA3E-894C354EE40D}"/>
              </a:ext>
            </a:extLst>
          </p:cNvPr>
          <p:cNvSpPr txBox="1"/>
          <p:nvPr/>
        </p:nvSpPr>
        <p:spPr>
          <a:xfrm>
            <a:off x="3647986" y="5500688"/>
            <a:ext cx="6121046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000"/>
          </a:p>
          <a:p>
            <a:endParaRPr lang="en-US" sz="2000"/>
          </a:p>
          <a:p>
            <a:r>
              <a:rPr lang="en-US" sz="2000" b="1" i="1"/>
              <a:t>Rosetta hasn’t answered all questions! </a:t>
            </a:r>
            <a:br>
              <a:rPr lang="en-US" sz="2000" b="1" i="1"/>
            </a:br>
            <a:endParaRPr lang="en-US" sz="2000" b="1" i="1">
              <a:ea typeface="+mn-lt"/>
              <a:cs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22867E-7255-BA4B-B8D5-B56BCADB9476}"/>
              </a:ext>
            </a:extLst>
          </p:cNvPr>
          <p:cNvSpPr txBox="1"/>
          <p:nvPr/>
        </p:nvSpPr>
        <p:spPr>
          <a:xfrm>
            <a:off x="6177400" y="834295"/>
            <a:ext cx="6121046" cy="252376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000"/>
          </a:p>
          <a:p>
            <a:endParaRPr lang="en-US">
              <a:ea typeface="+mn-lt"/>
              <a:cs typeface="+mn-lt"/>
            </a:endParaRPr>
          </a:p>
          <a:p>
            <a:r>
              <a:rPr lang="en-US" sz="2000" b="1">
                <a:solidFill>
                  <a:schemeClr val="accent3"/>
                </a:solidFill>
              </a:rPr>
              <a:t>Cometary Composition</a:t>
            </a:r>
            <a:endParaRPr lang="en-US" sz="2000">
              <a:solidFill>
                <a:schemeClr val="accent3"/>
              </a:solidFill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Surprising isotopic ratios observed.</a:t>
            </a:r>
            <a:br>
              <a:rPr lang="en-US" sz="2000"/>
            </a:b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First detection of molecular O</a:t>
            </a:r>
            <a:r>
              <a:rPr lang="en-US" sz="2000" baseline="-25000"/>
              <a:t>2</a:t>
            </a:r>
            <a:r>
              <a:rPr lang="en-US" sz="2000"/>
              <a:t> at a comet.</a:t>
            </a:r>
          </a:p>
          <a:p>
            <a:br>
              <a:rPr lang="en-US" sz="2000" b="1" i="1"/>
            </a:br>
            <a:endParaRPr lang="en-US" sz="2000" b="1" i="1">
              <a:ea typeface="+mn-lt"/>
              <a:cs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083BD5-82D0-9542-A742-7277D76CD06D}"/>
              </a:ext>
            </a:extLst>
          </p:cNvPr>
          <p:cNvSpPr txBox="1"/>
          <p:nvPr/>
        </p:nvSpPr>
        <p:spPr>
          <a:xfrm>
            <a:off x="6177400" y="3388942"/>
            <a:ext cx="61210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>
                <a:solidFill>
                  <a:schemeClr val="accent3"/>
                </a:solidFill>
              </a:rPr>
              <a:t>Some of the questions raised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i="1"/>
              <a:t>Is the current composition evolved or primordial?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i="1"/>
              <a:t>Are the differences in composition seen in the coma and solar wind interaction spatial or temporal in origin?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DF8CC5-6ADC-D34B-8AAD-A4A63AD26A55}"/>
              </a:ext>
            </a:extLst>
          </p:cNvPr>
          <p:cNvSpPr txBox="1"/>
          <p:nvPr/>
        </p:nvSpPr>
        <p:spPr>
          <a:xfrm>
            <a:off x="2702" y="5649123"/>
            <a:ext cx="4169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Data from </a:t>
            </a:r>
            <a:r>
              <a:rPr lang="en-GB" sz="1200" err="1"/>
              <a:t>Altwegg</a:t>
            </a:r>
            <a:r>
              <a:rPr lang="en-GB" sz="1200"/>
              <a:t> et al. 2014 and references therein</a:t>
            </a:r>
            <a:endParaRPr lang="en-US" sz="105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AED08F6-A396-C44D-AA3F-ACA40A75F4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1" t="8178" r="16526" b="13628"/>
          <a:stretch/>
        </p:blipFill>
        <p:spPr bwMode="auto">
          <a:xfrm>
            <a:off x="132797" y="1425509"/>
            <a:ext cx="5860194" cy="418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001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7;p18">
            <a:extLst>
              <a:ext uri="{FF2B5EF4-FFF2-40B4-BE49-F238E27FC236}">
                <a16:creationId xmlns:a16="http://schemas.microsoft.com/office/drawing/2014/main" id="{FAD4F091-16E2-7140-82E9-39E4FDDE3EBB}"/>
              </a:ext>
            </a:extLst>
          </p:cNvPr>
          <p:cNvSpPr txBox="1">
            <a:spLocks/>
          </p:cNvSpPr>
          <p:nvPr/>
        </p:nvSpPr>
        <p:spPr>
          <a:xfrm>
            <a:off x="3500830" y="2370913"/>
            <a:ext cx="7459613" cy="62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solidFill>
                  <a:srgbClr val="FFC000"/>
                </a:solidFill>
              </a:rPr>
              <a:t>Comet Interceptor is a mission targeting a long-period comet, preferably dynamically-new, or an interstellar object.</a:t>
            </a:r>
            <a:br>
              <a:rPr lang="en-US" sz="2800"/>
            </a:br>
            <a:br>
              <a:rPr lang="en-US" sz="2800"/>
            </a:br>
            <a:r>
              <a:rPr lang="en-US" sz="2800">
                <a:solidFill>
                  <a:schemeClr val="accent4">
                    <a:lumMod val="40000"/>
                    <a:lumOff val="60000"/>
                  </a:schemeClr>
                </a:solidFill>
                <a:cs typeface="Arial"/>
                <a:sym typeface="Arial"/>
              </a:rPr>
              <a:t>Why?</a:t>
            </a:r>
            <a:br>
              <a:rPr lang="en-US" sz="4400"/>
            </a:br>
            <a:endParaRPr lang="en-US" sz="4400"/>
          </a:p>
        </p:txBody>
      </p:sp>
      <p:sp>
        <p:nvSpPr>
          <p:cNvPr id="3" name="Google Shape;98;p18">
            <a:extLst>
              <a:ext uri="{FF2B5EF4-FFF2-40B4-BE49-F238E27FC236}">
                <a16:creationId xmlns:a16="http://schemas.microsoft.com/office/drawing/2014/main" id="{E393E267-8CE7-084B-8AF6-19210FFBE6F0}"/>
              </a:ext>
            </a:extLst>
          </p:cNvPr>
          <p:cNvSpPr txBox="1">
            <a:spLocks/>
          </p:cNvSpPr>
          <p:nvPr/>
        </p:nvSpPr>
        <p:spPr>
          <a:xfrm>
            <a:off x="3500830" y="2370912"/>
            <a:ext cx="8435797" cy="41665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2400"/>
              <a:t>All previous comet missions have been to objects that have passed the Sun many times</a:t>
            </a:r>
          </a:p>
          <a:p>
            <a:pPr marL="285750" indent="-285750"/>
            <a:endParaRPr lang="en-US" sz="2400"/>
          </a:p>
          <a:p>
            <a:pPr marL="285750" indent="-285750"/>
            <a:r>
              <a:rPr lang="en-US" sz="2400"/>
              <a:t>Those comets have changed over time, and are covered in a thick layer of dust</a:t>
            </a:r>
          </a:p>
          <a:p>
            <a:pPr marL="285750" indent="-285750"/>
            <a:endParaRPr lang="en-US" sz="2400"/>
          </a:p>
          <a:p>
            <a:pPr marL="285750" indent="-285750"/>
            <a:r>
              <a:rPr lang="en-US" sz="2400"/>
              <a:t>A dynamically-new comet is one that is probably nearing the Sun for the first time</a:t>
            </a:r>
          </a:p>
          <a:p>
            <a:pPr marL="285750" indent="-285750"/>
            <a:endParaRPr lang="en-US" sz="2400"/>
          </a:p>
          <a:p>
            <a:pPr marL="285750" indent="-285750"/>
            <a:r>
              <a:rPr lang="en-US" sz="2400"/>
              <a:t>These object are </a:t>
            </a:r>
            <a:r>
              <a:rPr lang="en-US" sz="2400" b="1"/>
              <a:t>pristine</a:t>
            </a:r>
            <a:endParaRPr lang="en-US" sz="2400"/>
          </a:p>
        </p:txBody>
      </p:sp>
      <p:sp>
        <p:nvSpPr>
          <p:cNvPr id="4" name="Google Shape;99;p18">
            <a:extLst>
              <a:ext uri="{FF2B5EF4-FFF2-40B4-BE49-F238E27FC236}">
                <a16:creationId xmlns:a16="http://schemas.microsoft.com/office/drawing/2014/main" id="{ECDAFD34-60F5-1F4A-8C60-2AEEE756FCE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57200" y="4673650"/>
            <a:ext cx="548700" cy="2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5" name="Picture 4" descr="ESA_Rosetta_NAVCAM_20150605_enhanced.jpg">
            <a:extLst>
              <a:ext uri="{FF2B5EF4-FFF2-40B4-BE49-F238E27FC236}">
                <a16:creationId xmlns:a16="http://schemas.microsoft.com/office/drawing/2014/main" id="{E9950F5B-590E-354B-A754-4A95FDFC29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421" r="23842"/>
          <a:stretch/>
        </p:blipFill>
        <p:spPr>
          <a:xfrm>
            <a:off x="0" y="0"/>
            <a:ext cx="3200399" cy="684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5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outdoor, dome, roof&#10;&#10;Description automatically generated">
            <a:extLst>
              <a:ext uri="{FF2B5EF4-FFF2-40B4-BE49-F238E27FC236}">
                <a16:creationId xmlns:a16="http://schemas.microsoft.com/office/drawing/2014/main" id="{70350E90-86B0-E64D-8C7B-41DF619F0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7415" y="1961359"/>
            <a:ext cx="5194300" cy="3187700"/>
          </a:xfrm>
          <a:prstGeom prst="rect">
            <a:avLst/>
          </a:prstGeom>
        </p:spPr>
      </p:pic>
      <p:sp>
        <p:nvSpPr>
          <p:cNvPr id="2" name="Google Shape;97;p18">
            <a:extLst>
              <a:ext uri="{FF2B5EF4-FFF2-40B4-BE49-F238E27FC236}">
                <a16:creationId xmlns:a16="http://schemas.microsoft.com/office/drawing/2014/main" id="{FAD4F091-16E2-7140-82E9-39E4FDDE3EBB}"/>
              </a:ext>
            </a:extLst>
          </p:cNvPr>
          <p:cNvSpPr txBox="1">
            <a:spLocks/>
          </p:cNvSpPr>
          <p:nvPr/>
        </p:nvSpPr>
        <p:spPr>
          <a:xfrm>
            <a:off x="197509" y="638533"/>
            <a:ext cx="7459613" cy="62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2800"/>
            </a:br>
            <a:br>
              <a:rPr lang="en-US" sz="2800"/>
            </a:br>
            <a:r>
              <a:rPr lang="en-US">
                <a:solidFill>
                  <a:srgbClr val="FFC000"/>
                </a:solidFill>
                <a:sym typeface="Arial"/>
              </a:rPr>
              <a:t>How?</a:t>
            </a:r>
            <a:endParaRPr lang="en-US">
              <a:solidFill>
                <a:srgbClr val="FFC000"/>
              </a:solidFill>
            </a:endParaRPr>
          </a:p>
        </p:txBody>
      </p:sp>
      <p:sp>
        <p:nvSpPr>
          <p:cNvPr id="9" name="Google Shape;98;p18">
            <a:extLst>
              <a:ext uri="{FF2B5EF4-FFF2-40B4-BE49-F238E27FC236}">
                <a16:creationId xmlns:a16="http://schemas.microsoft.com/office/drawing/2014/main" id="{E03AAA6D-BCBC-DD48-9795-1E7A290287EB}"/>
              </a:ext>
            </a:extLst>
          </p:cNvPr>
          <p:cNvSpPr txBox="1">
            <a:spLocks/>
          </p:cNvSpPr>
          <p:nvPr/>
        </p:nvSpPr>
        <p:spPr>
          <a:xfrm>
            <a:off x="296266" y="1840345"/>
            <a:ext cx="6514438" cy="42871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2400"/>
              <a:t>The only way to encounter a long period comet is to find one inbound very early</a:t>
            </a:r>
          </a:p>
          <a:p>
            <a:pPr marL="0" indent="0">
              <a:buNone/>
            </a:pPr>
            <a:endParaRPr lang="en-US" sz="2400" i="1"/>
          </a:p>
          <a:p>
            <a:pPr marL="285750" indent="-285750"/>
            <a:r>
              <a:rPr lang="en-US" sz="2400"/>
              <a:t>The upcoming Vera Rubin Observatory – LSST - will increase the </a:t>
            </a:r>
            <a:r>
              <a:rPr lang="en-US" sz="2400" b="1" u="sng"/>
              <a:t>distance</a:t>
            </a:r>
            <a:r>
              <a:rPr lang="en-US" sz="2400"/>
              <a:t> at which comets are discovered inbound</a:t>
            </a:r>
          </a:p>
          <a:p>
            <a:pPr marL="285750" indent="-285750"/>
            <a:endParaRPr lang="en-US" sz="2400"/>
          </a:p>
          <a:p>
            <a:pPr marL="285750" indent="-285750"/>
            <a:r>
              <a:rPr lang="en-US" sz="2400"/>
              <a:t>Even with advance warning, still not enough time to plan and build a spacecraft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568309-252A-714F-AF86-EBF5C5A79980}"/>
              </a:ext>
            </a:extLst>
          </p:cNvPr>
          <p:cNvSpPr/>
          <p:nvPr/>
        </p:nvSpPr>
        <p:spPr>
          <a:xfrm rot="16200000">
            <a:off x="11181642" y="2389037"/>
            <a:ext cx="159237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>
                <a:latin typeface="Open Sans"/>
              </a:rPr>
              <a:t>Rubin </a:t>
            </a:r>
            <a:r>
              <a:rPr lang="en-GB" sz="900" err="1">
                <a:latin typeface="Open Sans"/>
              </a:rPr>
              <a:t>Obs</a:t>
            </a:r>
            <a:r>
              <a:rPr lang="en-GB" sz="900">
                <a:latin typeface="Open Sans"/>
              </a:rPr>
              <a:t>/NSF/AURA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709084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F9AC42-C7AB-3049-BEA2-E008941F3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176" y="535254"/>
            <a:ext cx="8538858" cy="839600"/>
          </a:xfrm>
        </p:spPr>
        <p:txBody>
          <a:bodyPr/>
          <a:lstStyle/>
          <a:p>
            <a:r>
              <a:rPr lang="en-GB">
                <a:solidFill>
                  <a:srgbClr val="FFC000"/>
                </a:solidFill>
              </a:rPr>
              <a:t>Solution: We Wait, in Space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E64E73-A62D-0049-AF07-1F9A33572B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7321" y="2062887"/>
            <a:ext cx="6314940" cy="36488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2400"/>
              <a:t>We build a spacecraft that can cope with all kinds of comets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400"/>
          </a:p>
          <a:p>
            <a:pPr>
              <a:buFont typeface="Arial" panose="020B0604020202020204" pitchFamily="34" charset="0"/>
              <a:buChar char="•"/>
            </a:pPr>
            <a:r>
              <a:rPr lang="en-GB" sz="2400"/>
              <a:t>We launch it to a stable ‘parking’ location in space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400"/>
          </a:p>
          <a:p>
            <a:pPr>
              <a:buFont typeface="Arial" panose="020B0604020202020204" pitchFamily="34" charset="0"/>
              <a:buChar char="•"/>
            </a:pPr>
            <a:r>
              <a:rPr lang="en-GB" sz="2400"/>
              <a:t>We can respond rapidly to new discoveries - departure from parking location 6-12 months after target discovery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2A31D3-02CB-9D42-86EE-9C17BFFC9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1531" y="1878495"/>
            <a:ext cx="5323878" cy="38331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85E3CAE-12B4-3B4F-B3A1-68ADEB68E826}"/>
              </a:ext>
            </a:extLst>
          </p:cNvPr>
          <p:cNvSpPr/>
          <p:nvPr/>
        </p:nvSpPr>
        <p:spPr>
          <a:xfrm rot="16200000">
            <a:off x="10906221" y="1511259"/>
            <a:ext cx="159237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>
                <a:latin typeface="Open Sans"/>
              </a:rPr>
              <a:t>ESA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885310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194571" y="158496"/>
            <a:ext cx="5452252" cy="83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br>
              <a:rPr lang="en-US"/>
            </a:br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194571" y="578296"/>
            <a:ext cx="11802861" cy="364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457178" indent="-457178">
              <a:buFont typeface="Arial" panose="020B0604020202020204" pitchFamily="34" charset="0"/>
              <a:buChar char="•"/>
            </a:pPr>
            <a:r>
              <a:rPr lang="en-GB"/>
              <a:t>Mission ‘parked’ at stable Lagrange point L2 after launch with Ariel</a:t>
            </a:r>
          </a:p>
          <a:p>
            <a:pPr marL="457178" indent="-457178">
              <a:buFont typeface="Arial" panose="020B0604020202020204" pitchFamily="34" charset="0"/>
              <a:buChar char="•"/>
            </a:pPr>
            <a:endParaRPr lang="en-GB"/>
          </a:p>
          <a:p>
            <a:pPr marL="457178" indent="-457178">
              <a:buFont typeface="Arial" panose="020B0604020202020204" pitchFamily="34" charset="0"/>
              <a:buChar char="•"/>
            </a:pPr>
            <a:r>
              <a:rPr lang="en-GB"/>
              <a:t>Waits for up to 3-4 years for new target discovery</a:t>
            </a:r>
          </a:p>
          <a:p>
            <a:pPr marL="457178" indent="-457178">
              <a:buFont typeface="Arial" panose="020B0604020202020204" pitchFamily="34" charset="0"/>
              <a:buChar char="•"/>
            </a:pPr>
            <a:endParaRPr lang="en-GB"/>
          </a:p>
          <a:p>
            <a:pPr marL="457178" indent="-457178">
              <a:buFont typeface="Arial" panose="020B0604020202020204" pitchFamily="34" charset="0"/>
              <a:buChar char="•"/>
            </a:pPr>
            <a:r>
              <a:rPr lang="en-GB"/>
              <a:t>Short cruise and fast flyby of target comet near Earth’s distance from the Sun; e</a:t>
            </a:r>
            <a:r>
              <a:rPr lang="en-US" err="1"/>
              <a:t>ncounter</a:t>
            </a:r>
            <a:r>
              <a:rPr lang="en-US"/>
              <a:t> has to take place close to the ecliptic </a:t>
            </a:r>
            <a:r>
              <a:rPr lang="mr-IN"/>
              <a:t>–</a:t>
            </a:r>
            <a:r>
              <a:rPr lang="en-US"/>
              <a:t> the plane of Earth’s orbit</a:t>
            </a:r>
            <a:endParaRPr lang="en-GB"/>
          </a:p>
          <a:p>
            <a:pPr marL="457178" indent="-457178">
              <a:buFont typeface="Arial" panose="020B0604020202020204" pitchFamily="34" charset="0"/>
              <a:buChar char="•"/>
            </a:pPr>
            <a:endParaRPr lang="en-GB"/>
          </a:p>
        </p:txBody>
      </p:sp>
      <p:sp>
        <p:nvSpPr>
          <p:cNvPr id="99" name="Google Shape;99;p18"/>
          <p:cNvSpPr txBox="1">
            <a:spLocks noGrp="1"/>
          </p:cNvSpPr>
          <p:nvPr>
            <p:ph type="sldNum" idx="12"/>
          </p:nvPr>
        </p:nvSpPr>
        <p:spPr>
          <a:xfrm>
            <a:off x="609600" y="6231533"/>
            <a:ext cx="731600" cy="326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en"/>
              <a:pPr/>
              <a:t>8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23FB9A-D157-8C4C-AC4E-073C6EF3E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6183"/>
            <a:ext cx="12192000" cy="510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99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194571" y="578296"/>
            <a:ext cx="11802861" cy="364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457178" indent="-457178">
              <a:buFont typeface="Arial" panose="020B0604020202020204" pitchFamily="34" charset="0"/>
              <a:buChar char="•"/>
            </a:pPr>
            <a:r>
              <a:rPr lang="en-GB"/>
              <a:t>Target discovered by a ground-based observatory</a:t>
            </a:r>
          </a:p>
          <a:p>
            <a:pPr marL="457178" indent="-457178">
              <a:buFont typeface="Arial" panose="020B0604020202020204" pitchFamily="34" charset="0"/>
              <a:buChar char="•"/>
            </a:pPr>
            <a:endParaRPr lang="en-GB"/>
          </a:p>
          <a:p>
            <a:pPr marL="457178" indent="-457178">
              <a:buFont typeface="Arial" panose="020B0604020202020204" pitchFamily="34" charset="0"/>
              <a:buChar char="•"/>
            </a:pPr>
            <a:endParaRPr lang="en-GB"/>
          </a:p>
        </p:txBody>
      </p:sp>
      <p:sp>
        <p:nvSpPr>
          <p:cNvPr id="99" name="Google Shape;99;p18"/>
          <p:cNvSpPr txBox="1">
            <a:spLocks noGrp="1"/>
          </p:cNvSpPr>
          <p:nvPr>
            <p:ph type="sldNum" idx="12"/>
          </p:nvPr>
        </p:nvSpPr>
        <p:spPr>
          <a:xfrm>
            <a:off x="609600" y="6231533"/>
            <a:ext cx="731600" cy="326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en"/>
              <a:pPr/>
              <a:t>9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BA5727-133E-7A45-9CC3-4B20E3416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80970"/>
            <a:ext cx="12192000" cy="5101828"/>
          </a:xfrm>
          <a:prstGeom prst="rect">
            <a:avLst/>
          </a:prstGeom>
        </p:spPr>
      </p:pic>
      <p:sp>
        <p:nvSpPr>
          <p:cNvPr id="6" name="Triangle 5">
            <a:extLst>
              <a:ext uri="{FF2B5EF4-FFF2-40B4-BE49-F238E27FC236}">
                <a16:creationId xmlns:a16="http://schemas.microsoft.com/office/drawing/2014/main" id="{9E3E5F45-B1CE-8C4F-B5E5-1F2F5142A83C}"/>
              </a:ext>
            </a:extLst>
          </p:cNvPr>
          <p:cNvSpPr/>
          <p:nvPr/>
        </p:nvSpPr>
        <p:spPr>
          <a:xfrm rot="14557743">
            <a:off x="7452789" y="-2697650"/>
            <a:ext cx="710544" cy="10393627"/>
          </a:xfrm>
          <a:prstGeom prst="triangl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6C5807F-0744-854D-81C8-A4F4B145EBAB}"/>
              </a:ext>
            </a:extLst>
          </p:cNvPr>
          <p:cNvSpPr/>
          <p:nvPr/>
        </p:nvSpPr>
        <p:spPr>
          <a:xfrm>
            <a:off x="8046721" y="1997165"/>
            <a:ext cx="522515" cy="5225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216500246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gfen" ma:contentTypeID="0x0101009851B81324D7964AAFA34923D28C8BC2" ma:contentTypeVersion="13" ma:contentTypeDescription="Creu dogfen newydd." ma:contentTypeScope="" ma:versionID="9a1e9fc28afc764df5ac564edb18b95a">
  <xsd:schema xmlns:xsd="http://www.w3.org/2001/XMLSchema" xmlns:xs="http://www.w3.org/2001/XMLSchema" xmlns:p="http://schemas.microsoft.com/office/2006/metadata/properties" xmlns:ns2="e712a068-acad-45cc-952b-68f01c4413e1" xmlns:ns3="d6f90d76-7991-4747-9b8a-1348c6ed9135" targetNamespace="http://schemas.microsoft.com/office/2006/metadata/properties" ma:root="true" ma:fieldsID="c9163febad86f07850ddf8841a41d287" ns2:_="" ns3:_="">
    <xsd:import namespace="e712a068-acad-45cc-952b-68f01c4413e1"/>
    <xsd:import namespace="d6f90d76-7991-4747-9b8a-1348c6ed91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12a068-acad-45cc-952b-68f01c4413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f90d76-7991-4747-9b8a-1348c6ed913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Rhannwyd â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Wedi Rhannu Gyda Manyl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Math o Gynnwys"/>
        <xsd:element ref="dc:title" minOccurs="0" maxOccurs="1" ma:index="4" ma:displayName="Teit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FABAFF1-D7F8-445D-A2B6-C2902A231107}">
  <ds:schemaRefs>
    <ds:schemaRef ds:uri="d6f90d76-7991-4747-9b8a-1348c6ed9135"/>
    <ds:schemaRef ds:uri="e712a068-acad-45cc-952b-68f01c4413e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C694228-D31E-4417-8961-7646E0B9BB4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EA725A7-B61B-4750-AB08-0FED51CDB4B4}">
  <ds:schemaRefs>
    <ds:schemaRef ds:uri="http://schemas.microsoft.com/office/2006/documentManagement/types"/>
    <ds:schemaRef ds:uri="e712a068-acad-45cc-952b-68f01c4413e1"/>
    <ds:schemaRef ds:uri="http://purl.org/dc/elements/1.1/"/>
    <ds:schemaRef ds:uri="http://purl.org/dc/dcmitype/"/>
    <ds:schemaRef ds:uri="http://schemas.microsoft.com/office/2006/metadata/properties"/>
    <ds:schemaRef ds:uri="http://schemas.microsoft.com/office/infopath/2007/PartnerControls"/>
    <ds:schemaRef ds:uri="d6f90d76-7991-4747-9b8a-1348c6ed9135"/>
    <ds:schemaRef ds:uri="http://purl.org/dc/terms/"/>
    <ds:schemaRef ds:uri="http://www.w3.org/XML/1998/namespace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2</TotalTime>
  <Words>1798</Words>
  <Application>Microsoft Macintosh PowerPoint</Application>
  <PresentationFormat>Widescreen</PresentationFormat>
  <Paragraphs>274</Paragraphs>
  <Slides>23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Arial,Sans-Serif</vt:lpstr>
      <vt:lpstr>Calibri</vt:lpstr>
      <vt:lpstr>Century Gothic</vt:lpstr>
      <vt:lpstr>Open Sans</vt:lpstr>
      <vt:lpstr>Vapor Trail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Solution: We Wait, in Space</vt:lpstr>
      <vt:lpstr> </vt:lpstr>
      <vt:lpstr>PowerPoint Presentation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Jones, Geraint</dc:creator>
  <cp:lastModifiedBy>Jones, Geraint</cp:lastModifiedBy>
  <cp:revision>4</cp:revision>
  <dcterms:created xsi:type="dcterms:W3CDTF">2019-12-01T22:57:15Z</dcterms:created>
  <dcterms:modified xsi:type="dcterms:W3CDTF">2022-05-19T11:33:24Z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0x0101009851B81324D7964AAFA34923D28C8BC2</vt:lpwstr>
  </property>
</Properties>
</file>