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sldIdLst>
    <p:sldId id="906" r:id="rId2"/>
    <p:sldId id="957" r:id="rId3"/>
    <p:sldId id="921" r:id="rId4"/>
    <p:sldId id="946" r:id="rId5"/>
    <p:sldId id="939" r:id="rId6"/>
    <p:sldId id="923" r:id="rId7"/>
    <p:sldId id="903" r:id="rId8"/>
    <p:sldId id="904" r:id="rId9"/>
    <p:sldId id="324" r:id="rId10"/>
    <p:sldId id="905" r:id="rId11"/>
    <p:sldId id="325" r:id="rId12"/>
    <p:sldId id="922" r:id="rId13"/>
    <p:sldId id="273" r:id="rId14"/>
    <p:sldId id="959" r:id="rId15"/>
    <p:sldId id="960" r:id="rId16"/>
    <p:sldId id="954" r:id="rId17"/>
    <p:sldId id="321" r:id="rId18"/>
    <p:sldId id="92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26"/>
    <p:restoredTop sz="94670"/>
  </p:normalViewPr>
  <p:slideViewPr>
    <p:cSldViewPr snapToGrid="0" snapToObjects="1">
      <p:cViewPr varScale="1">
        <p:scale>
          <a:sx n="143" d="100"/>
          <a:sy n="143" d="100"/>
        </p:scale>
        <p:origin x="20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B214C-BB29-9249-BE44-756FA6355996}" type="datetimeFigureOut">
              <a:rPr lang="en-US" smtClean="0"/>
              <a:t>9/15/21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F2E4D9-B7DF-D145-8463-3542FD72C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431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5699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0297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5031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2528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0021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696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9/15/21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page1image3480">
            <a:extLst>
              <a:ext uri="{FF2B5EF4-FFF2-40B4-BE49-F238E27FC236}">
                <a16:creationId xmlns:a16="http://schemas.microsoft.com/office/drawing/2014/main" id="{5CAEE1FD-19E6-8C4D-86EA-A6C774371EA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554" r="28059" b="546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page1image3480">
            <a:extLst>
              <a:ext uri="{FF2B5EF4-FFF2-40B4-BE49-F238E27FC236}">
                <a16:creationId xmlns:a16="http://schemas.microsoft.com/office/drawing/2014/main" id="{61ED0090-2351-9E44-9A4C-4BF58702517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554" r="28059" b="546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page1image3480">
            <a:extLst>
              <a:ext uri="{FF2B5EF4-FFF2-40B4-BE49-F238E27FC236}">
                <a16:creationId xmlns:a16="http://schemas.microsoft.com/office/drawing/2014/main" id="{6F001FB9-EAEA-AA44-9A8F-59374B006FE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554" r="28059" b="546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page1image3480">
            <a:extLst>
              <a:ext uri="{FF2B5EF4-FFF2-40B4-BE49-F238E27FC236}">
                <a16:creationId xmlns:a16="http://schemas.microsoft.com/office/drawing/2014/main" id="{82C6BD0D-9158-954F-9B50-24162F2FCF6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554" r="28059" b="546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609600" y="1313167"/>
            <a:ext cx="3178400" cy="83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609600" y="2286831"/>
            <a:ext cx="6349600" cy="36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╺"/>
              <a:defRPr/>
            </a:lvl1pPr>
            <a:lvl2pPr marL="1219170" lvl="1" indent="-423323">
              <a:spcBef>
                <a:spcPts val="1333"/>
              </a:spcBef>
              <a:spcAft>
                <a:spcPts val="0"/>
              </a:spcAft>
              <a:buSzPts val="1400"/>
              <a:buChar char="╶"/>
              <a:defRPr/>
            </a:lvl2pPr>
            <a:lvl3pPr marL="1828754" lvl="2" indent="-423323">
              <a:spcBef>
                <a:spcPts val="1333"/>
              </a:spcBef>
              <a:spcAft>
                <a:spcPts val="0"/>
              </a:spcAft>
              <a:buSzPts val="1400"/>
              <a:buChar char="╶"/>
              <a:defRPr/>
            </a:lvl3pPr>
            <a:lvl4pPr marL="2438339" lvl="3" indent="-423323">
              <a:spcBef>
                <a:spcPts val="1333"/>
              </a:spcBef>
              <a:spcAft>
                <a:spcPts val="0"/>
              </a:spcAft>
              <a:buSzPts val="1400"/>
              <a:buChar char="╶"/>
              <a:defRPr/>
            </a:lvl4pPr>
            <a:lvl5pPr marL="3047924" lvl="4" indent="-423323">
              <a:spcBef>
                <a:spcPts val="1333"/>
              </a:spcBef>
              <a:spcAft>
                <a:spcPts val="0"/>
              </a:spcAft>
              <a:buSzPts val="1400"/>
              <a:buChar char="╶"/>
              <a:defRPr/>
            </a:lvl5pPr>
            <a:lvl6pPr marL="3657509" lvl="5" indent="-423323">
              <a:spcBef>
                <a:spcPts val="1333"/>
              </a:spcBef>
              <a:spcAft>
                <a:spcPts val="0"/>
              </a:spcAft>
              <a:buSzPts val="1400"/>
              <a:buChar char="╶"/>
              <a:defRPr/>
            </a:lvl6pPr>
            <a:lvl7pPr marL="4267093" lvl="6" indent="-423323">
              <a:spcBef>
                <a:spcPts val="1333"/>
              </a:spcBef>
              <a:spcAft>
                <a:spcPts val="0"/>
              </a:spcAft>
              <a:buSzPts val="1400"/>
              <a:buChar char="╶"/>
              <a:defRPr/>
            </a:lvl7pPr>
            <a:lvl8pPr marL="4876678" lvl="7" indent="-423323">
              <a:spcBef>
                <a:spcPts val="1333"/>
              </a:spcBef>
              <a:spcAft>
                <a:spcPts val="0"/>
              </a:spcAft>
              <a:buSzPts val="1400"/>
              <a:buChar char="╶"/>
              <a:defRPr/>
            </a:lvl8pPr>
            <a:lvl9pPr marL="5486263" lvl="8" indent="-423323">
              <a:spcBef>
                <a:spcPts val="1333"/>
              </a:spcBef>
              <a:spcAft>
                <a:spcPts val="1333"/>
              </a:spcAft>
              <a:buSzPts val="1400"/>
              <a:buChar char="╶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11312892" y="6398371"/>
            <a:ext cx="731600" cy="3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99897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tally blank">
  <p:cSld name="Totally 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11248725" y="6282868"/>
            <a:ext cx="731600" cy="3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27363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cap="none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page1image3480">
            <a:extLst>
              <a:ext uri="{FF2B5EF4-FFF2-40B4-BE49-F238E27FC236}">
                <a16:creationId xmlns:a16="http://schemas.microsoft.com/office/drawing/2014/main" id="{35974ABA-3281-074C-B230-B257DB757D3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554" r="28059" b="546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052" y="763450"/>
            <a:ext cx="8610600" cy="1295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977AD2-83A8-944B-B272-52A7D9683C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" descr="page1image3480">
            <a:extLst>
              <a:ext uri="{FF2B5EF4-FFF2-40B4-BE49-F238E27FC236}">
                <a16:creationId xmlns:a16="http://schemas.microsoft.com/office/drawing/2014/main" id="{543AC114-392F-D64B-B7D2-6A7AE97C303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554" r="28059" b="54613"/>
          <a:stretch/>
        </p:blipFill>
        <p:spPr bwMode="auto">
          <a:xfrm>
            <a:off x="0" y="2265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794936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CFC31A-C231-7548-9186-CDE5A40B83DB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4234" y="149555"/>
            <a:ext cx="884246" cy="8842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6629A87-ADD7-E746-9D9F-5373CD230A08}"/>
              </a:ext>
            </a:extLst>
          </p:cNvPr>
          <p:cNvSpPr/>
          <p:nvPr userDrawn="1"/>
        </p:nvSpPr>
        <p:spPr>
          <a:xfrm rot="16200000">
            <a:off x="11508210" y="470547"/>
            <a:ext cx="1000595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00" dirty="0">
                <a:solidFill>
                  <a:schemeClr val="tx1"/>
                </a:solidFill>
              </a:rPr>
              <a:t>Comet Interceptor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  <p:sldLayoutId id="214748367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age1image3480">
            <a:extLst>
              <a:ext uri="{FF2B5EF4-FFF2-40B4-BE49-F238E27FC236}">
                <a16:creationId xmlns:a16="http://schemas.microsoft.com/office/drawing/2014/main" id="{D4751C37-7E1B-834C-B138-06BC7D31C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50"/>
          <a:stretch/>
        </p:blipFill>
        <p:spPr bwMode="auto">
          <a:xfrm>
            <a:off x="7076919" y="113785"/>
            <a:ext cx="4988042" cy="374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6D9D3A-8FFF-224C-AD1F-FFE57E8C4310}"/>
              </a:ext>
            </a:extLst>
          </p:cNvPr>
          <p:cNvSpPr/>
          <p:nvPr/>
        </p:nvSpPr>
        <p:spPr>
          <a:xfrm>
            <a:off x="-1009442" y="0"/>
            <a:ext cx="646706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200" b="1" dirty="0">
                <a:sym typeface="Raleway"/>
              </a:rPr>
              <a:t>The Comet Interceptor Mission</a:t>
            </a:r>
            <a:br>
              <a:rPr lang="en-US" sz="2000" dirty="0">
                <a:sym typeface="Raleway"/>
              </a:rPr>
            </a:br>
            <a:endParaRPr lang="en-US" sz="3600" dirty="0">
              <a:sym typeface="Raleway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5B2989-6C5E-214B-9604-FCC016E1E015}"/>
              </a:ext>
            </a:extLst>
          </p:cNvPr>
          <p:cNvSpPr txBox="1"/>
          <p:nvPr/>
        </p:nvSpPr>
        <p:spPr>
          <a:xfrm>
            <a:off x="5643607" y="3678811"/>
            <a:ext cx="632310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altLang="en-US" sz="1600" b="1" dirty="0">
              <a:solidFill>
                <a:srgbClr val="FFFFFF"/>
              </a:solidFill>
              <a:latin typeface="Varela"/>
              <a:sym typeface="Varela"/>
            </a:endParaRPr>
          </a:p>
          <a:p>
            <a:r>
              <a:rPr lang="en-US" altLang="en-US" sz="2400" dirty="0">
                <a:solidFill>
                  <a:srgbClr val="FFFFFF"/>
                </a:solidFill>
                <a:sym typeface="Varela"/>
              </a:rPr>
              <a:t>Geraint Jones 					</a:t>
            </a:r>
          </a:p>
          <a:p>
            <a:r>
              <a:rPr lang="en-US" altLang="en-US" sz="2000" dirty="0">
                <a:solidFill>
                  <a:schemeClr val="accent4"/>
                </a:solidFill>
                <a:sym typeface="Varela"/>
              </a:rPr>
              <a:t>UCL </a:t>
            </a:r>
            <a:r>
              <a:rPr lang="en-US" altLang="en-US" sz="2000" dirty="0" err="1">
                <a:solidFill>
                  <a:schemeClr val="accent4"/>
                </a:solidFill>
                <a:sym typeface="Varela"/>
              </a:rPr>
              <a:t>Mullard</a:t>
            </a:r>
            <a:r>
              <a:rPr lang="en-US" altLang="en-US" sz="2000" dirty="0">
                <a:solidFill>
                  <a:schemeClr val="accent4"/>
                </a:solidFill>
                <a:sym typeface="Varela"/>
              </a:rPr>
              <a:t> Space Science Laboratory, UK</a:t>
            </a:r>
          </a:p>
          <a:p>
            <a:r>
              <a:rPr lang="en-US" altLang="en-US" sz="2000" dirty="0">
                <a:solidFill>
                  <a:schemeClr val="accent4"/>
                </a:solidFill>
                <a:sym typeface="Varela"/>
              </a:rPr>
              <a:t>Centre for Planetary Science at UCL/Birkbeck, UK</a:t>
            </a:r>
          </a:p>
          <a:p>
            <a:r>
              <a:rPr lang="en-US" altLang="en-US" sz="2400" dirty="0">
                <a:solidFill>
                  <a:srgbClr val="FFFFFF"/>
                </a:solidFill>
                <a:sym typeface="Varela"/>
              </a:rPr>
              <a:t>Colin Snodgrass</a:t>
            </a:r>
          </a:p>
          <a:p>
            <a:r>
              <a:rPr lang="en-US" altLang="en-US" sz="2000" dirty="0">
                <a:solidFill>
                  <a:schemeClr val="accent4"/>
                </a:solidFill>
                <a:sym typeface="Varela"/>
              </a:rPr>
              <a:t>University of Edinburgh, UK</a:t>
            </a:r>
          </a:p>
          <a:p>
            <a:r>
              <a:rPr lang="en-US" altLang="en-US" sz="2400" dirty="0">
                <a:solidFill>
                  <a:srgbClr val="FFFFFF"/>
                </a:solidFill>
                <a:sym typeface="Varela"/>
              </a:rPr>
              <a:t>Cecilia </a:t>
            </a:r>
            <a:r>
              <a:rPr lang="en-US" altLang="en-US" sz="2400" dirty="0" err="1">
                <a:solidFill>
                  <a:srgbClr val="FFFFFF"/>
                </a:solidFill>
                <a:sym typeface="Varela"/>
              </a:rPr>
              <a:t>Tubiana</a:t>
            </a:r>
            <a:endParaRPr lang="en-US" altLang="en-US" sz="2400" dirty="0">
              <a:solidFill>
                <a:srgbClr val="FFFFFF"/>
              </a:solidFill>
              <a:sym typeface="Varela"/>
            </a:endParaRPr>
          </a:p>
          <a:p>
            <a:r>
              <a:rPr lang="en-GB" sz="2000" dirty="0">
                <a:solidFill>
                  <a:schemeClr val="accent4"/>
                </a:solidFill>
              </a:rPr>
              <a:t>INAF-IAPS, Rome, Italy</a:t>
            </a:r>
            <a:endParaRPr lang="en-US" altLang="en-US" sz="2000" dirty="0">
              <a:solidFill>
                <a:schemeClr val="accent4"/>
              </a:solidFill>
              <a:sym typeface="Varela"/>
            </a:endParaRPr>
          </a:p>
          <a:p>
            <a:r>
              <a:rPr lang="en-US" altLang="en-US" sz="2000" dirty="0">
                <a:sym typeface="Varela"/>
              </a:rPr>
              <a:t>and the Comet Interceptor Team</a:t>
            </a:r>
            <a:endParaRPr lang="en-US" altLang="en-US" sz="1600" dirty="0">
              <a:sym typeface="Varela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C5D086D-01F8-5948-8068-A9C4E5F2EA47}"/>
              </a:ext>
            </a:extLst>
          </p:cNvPr>
          <p:cNvCxnSpPr/>
          <p:nvPr/>
        </p:nvCxnSpPr>
        <p:spPr>
          <a:xfrm flipV="1">
            <a:off x="5593331" y="215347"/>
            <a:ext cx="0" cy="6427305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1F7B1BD-E6AE-A747-BC91-8FA21B8B1D18}"/>
              </a:ext>
            </a:extLst>
          </p:cNvPr>
          <p:cNvSpPr txBox="1"/>
          <p:nvPr/>
        </p:nvSpPr>
        <p:spPr>
          <a:xfrm>
            <a:off x="225287" y="6309762"/>
            <a:ext cx="2369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sym typeface="Varela"/>
              </a:rPr>
              <a:t>@</a:t>
            </a:r>
            <a:r>
              <a:rPr lang="en-US" alt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sym typeface="Varela"/>
              </a:rPr>
              <a:t>cometintercept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28391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194571" y="158496"/>
            <a:ext cx="5452252" cy="83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br>
              <a:rPr lang="en-US" dirty="0"/>
            </a:br>
            <a:endParaRPr dirty="0"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194571" y="578296"/>
            <a:ext cx="11802861" cy="364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457178" indent="-457178">
              <a:buFont typeface="Arial" panose="020B0604020202020204" pitchFamily="34" charset="0"/>
              <a:buChar char="•"/>
            </a:pPr>
            <a:r>
              <a:rPr lang="en-GB" dirty="0"/>
              <a:t>Comet Interceptor leaves L2 to intercept comet’s path</a:t>
            </a:r>
          </a:p>
          <a:p>
            <a:pPr marL="457178" indent="-457178">
              <a:buFont typeface="Arial" panose="020B0604020202020204" pitchFamily="34" charset="0"/>
              <a:buChar char="•"/>
            </a:pPr>
            <a:endParaRPr lang="en-GB" dirty="0"/>
          </a:p>
          <a:p>
            <a:pPr marL="457178" indent="-457178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99" name="Google Shape;99;p18"/>
          <p:cNvSpPr txBox="1">
            <a:spLocks noGrp="1"/>
          </p:cNvSpPr>
          <p:nvPr>
            <p:ph type="sldNum" idx="12"/>
          </p:nvPr>
        </p:nvSpPr>
        <p:spPr>
          <a:xfrm>
            <a:off x="609600" y="6231533"/>
            <a:ext cx="731600" cy="32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10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D7CF31-64C9-644C-BF9F-899D3E8C2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183"/>
            <a:ext cx="12192000" cy="510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62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0683639" cy="364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457178" indent="-457178">
              <a:buFont typeface="Arial" panose="020B0604020202020204" pitchFamily="34" charset="0"/>
              <a:buChar char="•"/>
            </a:pPr>
            <a:r>
              <a:rPr lang="en-GB" dirty="0"/>
              <a:t>Encounter with comet close to the ecliptic plane</a:t>
            </a:r>
          </a:p>
          <a:p>
            <a:pPr marL="457178" indent="-457178">
              <a:buFont typeface="Arial" panose="020B0604020202020204" pitchFamily="34" charset="0"/>
              <a:buChar char="•"/>
            </a:pPr>
            <a:endParaRPr lang="en-GB" dirty="0"/>
          </a:p>
          <a:p>
            <a:pPr marL="457178" indent="-457178">
              <a:buFont typeface="Arial" panose="020B0604020202020204" pitchFamily="34" charset="0"/>
              <a:buChar char="•"/>
            </a:pPr>
            <a:r>
              <a:rPr lang="en-GB" dirty="0"/>
              <a:t>Targets like this </a:t>
            </a:r>
            <a:r>
              <a:rPr lang="en-GB" u="sng" dirty="0"/>
              <a:t>are</a:t>
            </a:r>
            <a:r>
              <a:rPr lang="en-GB" dirty="0"/>
              <a:t> being found, e.g. C/2021 O3 (Pan-STARRS) and C/2021 P4 (ATLAS), found in July-August 2021, could have been reachable if mission was operating now</a:t>
            </a:r>
          </a:p>
          <a:p>
            <a:pPr marL="457178" indent="-457178">
              <a:buFont typeface="Arial" panose="020B0604020202020204" pitchFamily="34" charset="0"/>
              <a:buChar char="•"/>
            </a:pPr>
            <a:endParaRPr lang="en-GB" dirty="0"/>
          </a:p>
          <a:p>
            <a:pPr marL="457178" indent="-457178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99" name="Google Shape;99;p18"/>
          <p:cNvSpPr txBox="1">
            <a:spLocks noGrp="1"/>
          </p:cNvSpPr>
          <p:nvPr>
            <p:ph type="sldNum" idx="12"/>
          </p:nvPr>
        </p:nvSpPr>
        <p:spPr>
          <a:xfrm>
            <a:off x="609600" y="6231533"/>
            <a:ext cx="731600" cy="32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11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5200E5-1856-A14D-80C4-7EED3E640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2018"/>
            <a:ext cx="12192000" cy="510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37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E7D0A9A-421D-DE45-B56B-FE4B38DA05C4}"/>
              </a:ext>
            </a:extLst>
          </p:cNvPr>
          <p:cNvSpPr txBox="1">
            <a:spLocks/>
          </p:cNvSpPr>
          <p:nvPr/>
        </p:nvSpPr>
        <p:spPr>
          <a:xfrm>
            <a:off x="2547009" y="1265569"/>
            <a:ext cx="8801021" cy="2736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endParaRPr lang="en-GB" sz="2000" dirty="0"/>
          </a:p>
          <a:p>
            <a:pPr marL="285750" indent="-285750">
              <a:lnSpc>
                <a:spcPct val="100000"/>
              </a:lnSpc>
            </a:pPr>
            <a:r>
              <a:rPr lang="en-GB" sz="2800" dirty="0">
                <a:solidFill>
                  <a:srgbClr val="FFC000"/>
                </a:solidFill>
                <a:cs typeface="Calibri"/>
              </a:rPr>
              <a:t>A: main spacecraft	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400" dirty="0"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400" dirty="0"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400" dirty="0">
              <a:cs typeface="Calibri"/>
            </a:endParaRPr>
          </a:p>
          <a:p>
            <a:pPr marL="285750" indent="-285750">
              <a:lnSpc>
                <a:spcPct val="100000"/>
              </a:lnSpc>
            </a:pPr>
            <a:r>
              <a:rPr lang="en-GB" sz="2800" dirty="0">
                <a:solidFill>
                  <a:srgbClr val="FFC000"/>
                </a:solidFill>
                <a:cs typeface="Calibri"/>
              </a:rPr>
              <a:t>B1: inner coma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400" dirty="0"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400" dirty="0"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400" dirty="0">
              <a:cs typeface="Calibri"/>
            </a:endParaRPr>
          </a:p>
          <a:p>
            <a:pPr marL="285750" indent="-285750">
              <a:lnSpc>
                <a:spcPct val="100000"/>
              </a:lnSpc>
            </a:pPr>
            <a:r>
              <a:rPr lang="en-GB" sz="2800" dirty="0">
                <a:solidFill>
                  <a:srgbClr val="FFC000"/>
                </a:solidFill>
                <a:cs typeface="Calibri"/>
              </a:rPr>
              <a:t>B2: nucleus + coma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7A656F-1A49-1F4B-9BF0-05403637A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27" y="1666603"/>
            <a:ext cx="1827144" cy="796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BEDF1D-D230-8A46-8C8D-AC762F3A5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55" y="3239714"/>
            <a:ext cx="1640288" cy="1019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DEF13D-C750-D14D-A959-D7B2C2EFA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58" y="4902495"/>
            <a:ext cx="1827144" cy="79672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C3E0F03-99D0-5343-A92B-294F1D9565A0}"/>
              </a:ext>
            </a:extLst>
          </p:cNvPr>
          <p:cNvSpPr txBox="1">
            <a:spLocks/>
          </p:cNvSpPr>
          <p:nvPr/>
        </p:nvSpPr>
        <p:spPr>
          <a:xfrm>
            <a:off x="142555" y="76251"/>
            <a:ext cx="8801021" cy="629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A Multi-Spacecraft Mission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7941A9-2158-1B49-A292-76B5D5619918}"/>
              </a:ext>
            </a:extLst>
          </p:cNvPr>
          <p:cNvSpPr txBox="1"/>
          <p:nvPr/>
        </p:nvSpPr>
        <p:spPr>
          <a:xfrm>
            <a:off x="7689210" y="3749533"/>
            <a:ext cx="6135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higher risk / high gain </a:t>
            </a:r>
          </a:p>
          <a:p>
            <a:r>
              <a:rPr lang="en-GB" sz="2800" dirty="0"/>
              <a:t>closer approaches</a:t>
            </a:r>
          </a:p>
          <a:p>
            <a:r>
              <a:rPr lang="en-GB" sz="2800" dirty="0"/>
              <a:t>to nucleus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47B9C8-A7D3-2649-8EDA-1E3E58085D1C}"/>
              </a:ext>
            </a:extLst>
          </p:cNvPr>
          <p:cNvSpPr txBox="1"/>
          <p:nvPr/>
        </p:nvSpPr>
        <p:spPr>
          <a:xfrm>
            <a:off x="6947519" y="1666603"/>
            <a:ext cx="5102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safe / distant measurements</a:t>
            </a:r>
            <a:endParaRPr lang="en-US" sz="28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32AC632-5C1B-8E44-BFF3-C08CEF95033C}"/>
              </a:ext>
            </a:extLst>
          </p:cNvPr>
          <p:cNvCxnSpPr/>
          <p:nvPr/>
        </p:nvCxnSpPr>
        <p:spPr>
          <a:xfrm>
            <a:off x="5822912" y="3596385"/>
            <a:ext cx="1124607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058D92-7FEC-1449-9F3E-00FF570CA6D1}"/>
              </a:ext>
            </a:extLst>
          </p:cNvPr>
          <p:cNvCxnSpPr>
            <a:cxnSpLocks/>
          </p:cNvCxnSpPr>
          <p:nvPr/>
        </p:nvCxnSpPr>
        <p:spPr>
          <a:xfrm>
            <a:off x="6917732" y="3601073"/>
            <a:ext cx="0" cy="1699782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5A7F07-E617-D34F-9671-98638D872F71}"/>
              </a:ext>
            </a:extLst>
          </p:cNvPr>
          <p:cNvCxnSpPr>
            <a:cxnSpLocks/>
          </p:cNvCxnSpPr>
          <p:nvPr/>
        </p:nvCxnSpPr>
        <p:spPr>
          <a:xfrm>
            <a:off x="6385215" y="5300855"/>
            <a:ext cx="532517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78E652-1651-2A42-8068-C70A50845191}"/>
              </a:ext>
            </a:extLst>
          </p:cNvPr>
          <p:cNvCxnSpPr>
            <a:cxnSpLocks/>
          </p:cNvCxnSpPr>
          <p:nvPr/>
        </p:nvCxnSpPr>
        <p:spPr>
          <a:xfrm>
            <a:off x="6947519" y="4442533"/>
            <a:ext cx="532517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62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369B83B-6F22-AD41-97C6-CA84E6179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52" y="2630154"/>
            <a:ext cx="6101077" cy="332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3DEDCF7-5A5F-F245-8B13-BA2BEF49F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290" y="2630154"/>
            <a:ext cx="4983979" cy="332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149B5D8-AF1B-F043-BB52-3A53C5E6B1FD}"/>
              </a:ext>
            </a:extLst>
          </p:cNvPr>
          <p:cNvSpPr txBox="1">
            <a:spLocks/>
          </p:cNvSpPr>
          <p:nvPr/>
        </p:nvSpPr>
        <p:spPr>
          <a:xfrm>
            <a:off x="142555" y="76251"/>
            <a:ext cx="8801021" cy="629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Spacecraft Design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C4C83B-6508-CB41-921C-357E71CF7C20}"/>
              </a:ext>
            </a:extLst>
          </p:cNvPr>
          <p:cNvSpPr txBox="1"/>
          <p:nvPr/>
        </p:nvSpPr>
        <p:spPr>
          <a:xfrm>
            <a:off x="314952" y="1006333"/>
            <a:ext cx="11711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Two industrial consortia contracted by ESA to design Spacecraft A and B2 (B1 provided by Japan).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One of those two teams will be selected next year to be the prime contractor.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78B285-5505-2549-9B8C-C678493BD210}"/>
              </a:ext>
            </a:extLst>
          </p:cNvPr>
          <p:cNvSpPr txBox="1"/>
          <p:nvPr/>
        </p:nvSpPr>
        <p:spPr>
          <a:xfrm>
            <a:off x="240428" y="6089047"/>
            <a:ext cx="11711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Thales </a:t>
            </a:r>
            <a:r>
              <a:rPr lang="en-GB" sz="1600" dirty="0" err="1"/>
              <a:t>Alenia</a:t>
            </a:r>
            <a:r>
              <a:rPr lang="en-GB" sz="1600" dirty="0"/>
              <a:t> Space UK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092BC0-CCBB-3A44-95F3-4B6DB393D49B}"/>
              </a:ext>
            </a:extLst>
          </p:cNvPr>
          <p:cNvSpPr txBox="1"/>
          <p:nvPr/>
        </p:nvSpPr>
        <p:spPr>
          <a:xfrm>
            <a:off x="6630665" y="6118587"/>
            <a:ext cx="11711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OHB Italia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67058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D3DD88-F8B7-CB47-951B-25F44A67CD24}"/>
              </a:ext>
            </a:extLst>
          </p:cNvPr>
          <p:cNvSpPr/>
          <p:nvPr/>
        </p:nvSpPr>
        <p:spPr>
          <a:xfrm>
            <a:off x="-28934" y="1253474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Spacecraft A</a:t>
            </a:r>
          </a:p>
          <a:p>
            <a:r>
              <a:rPr lang="en-GB" b="1" dirty="0" err="1">
                <a:solidFill>
                  <a:srgbClr val="FFC000"/>
                </a:solidFill>
                <a:latin typeface="+mj-lt"/>
                <a:ea typeface="+mj-ea"/>
                <a:cs typeface="+mj-cs"/>
              </a:rPr>
              <a:t>CoCa</a:t>
            </a:r>
            <a:r>
              <a:rPr lang="en-GB" b="1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 - Comet Camera</a:t>
            </a:r>
            <a:br>
              <a:rPr lang="en-GB" b="1" dirty="0"/>
            </a:br>
            <a:r>
              <a:rPr lang="en-GB" dirty="0">
                <a:solidFill>
                  <a:schemeClr val="accent4"/>
                </a:solidFill>
              </a:rPr>
              <a:t>PI: </a:t>
            </a:r>
            <a:r>
              <a:rPr lang="en-GB" dirty="0"/>
              <a:t>Nicolas Thomas, </a:t>
            </a:r>
            <a:r>
              <a:rPr lang="en-GB" i="1" dirty="0"/>
              <a:t>University of Bern, CH</a:t>
            </a:r>
            <a:br>
              <a:rPr lang="en-GB" dirty="0"/>
            </a:br>
            <a:r>
              <a:rPr lang="en-GB" dirty="0">
                <a:solidFill>
                  <a:schemeClr val="accent4"/>
                </a:solidFill>
              </a:rPr>
              <a:t>Deputy PI: </a:t>
            </a:r>
            <a:r>
              <a:rPr lang="en-GB" dirty="0"/>
              <a:t>Antoine </a:t>
            </a:r>
            <a:r>
              <a:rPr lang="en-GB" dirty="0" err="1"/>
              <a:t>Pommerol</a:t>
            </a:r>
            <a:r>
              <a:rPr lang="en-GB" dirty="0"/>
              <a:t>, </a:t>
            </a:r>
            <a:r>
              <a:rPr lang="en-GB" i="1" dirty="0"/>
              <a:t>University of Bern, CH</a:t>
            </a:r>
          </a:p>
          <a:p>
            <a:endParaRPr lang="en-GB" i="1" dirty="0"/>
          </a:p>
          <a:p>
            <a:r>
              <a:rPr lang="en-GB" b="1" dirty="0">
                <a:solidFill>
                  <a:srgbClr val="FFC000"/>
                </a:solidFill>
              </a:rPr>
              <a:t>MIRMIS - Multispectral InfraRed Molecular &amp; Ices Sensor </a:t>
            </a:r>
            <a:br>
              <a:rPr lang="en-GB" dirty="0"/>
            </a:br>
            <a:r>
              <a:rPr lang="en-GB" dirty="0">
                <a:solidFill>
                  <a:schemeClr val="accent4"/>
                </a:solidFill>
              </a:rPr>
              <a:t>PI: </a:t>
            </a:r>
            <a:r>
              <a:rPr lang="en-GB" dirty="0"/>
              <a:t>Neil Bowles,</a:t>
            </a:r>
            <a:r>
              <a:rPr lang="en-GB" i="1" dirty="0"/>
              <a:t> University of Oxford, UK</a:t>
            </a:r>
            <a:br>
              <a:rPr lang="en-GB" dirty="0"/>
            </a:br>
            <a:r>
              <a:rPr lang="en-GB" dirty="0">
                <a:solidFill>
                  <a:schemeClr val="accent4"/>
                </a:solidFill>
              </a:rPr>
              <a:t>Co-PI: </a:t>
            </a:r>
            <a:r>
              <a:rPr lang="en-GB" dirty="0"/>
              <a:t>Antti </a:t>
            </a:r>
            <a:r>
              <a:rPr lang="en-GB" dirty="0" err="1"/>
              <a:t>Näsilä</a:t>
            </a:r>
            <a:r>
              <a:rPr lang="en-GB" dirty="0"/>
              <a:t>, </a:t>
            </a:r>
            <a:r>
              <a:rPr lang="en-GB" i="1" dirty="0"/>
              <a:t>VTT, FI </a:t>
            </a:r>
          </a:p>
          <a:p>
            <a:br>
              <a:rPr lang="en-GB" dirty="0"/>
            </a:br>
            <a:r>
              <a:rPr lang="en-GB" b="1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MANIAC - Mass Analyzer for Neutrals and Ions at Comets</a:t>
            </a:r>
            <a:br>
              <a:rPr lang="en-GB" dirty="0"/>
            </a:br>
            <a:r>
              <a:rPr lang="en-GB" dirty="0">
                <a:solidFill>
                  <a:schemeClr val="accent4"/>
                </a:solidFill>
              </a:rPr>
              <a:t>PI: </a:t>
            </a:r>
            <a:r>
              <a:rPr lang="en-GB" dirty="0"/>
              <a:t>Martin Rubin, </a:t>
            </a:r>
            <a:r>
              <a:rPr lang="en-GB" i="1" dirty="0"/>
              <a:t>University of Bern, CH</a:t>
            </a:r>
            <a:br>
              <a:rPr lang="en-GB" dirty="0"/>
            </a:br>
            <a:r>
              <a:rPr lang="en-GB" dirty="0">
                <a:solidFill>
                  <a:schemeClr val="accent4"/>
                </a:solidFill>
              </a:rPr>
              <a:t>Deputy PI: </a:t>
            </a:r>
            <a:r>
              <a:rPr lang="en-GB" dirty="0"/>
              <a:t>Peter </a:t>
            </a:r>
            <a:r>
              <a:rPr lang="en-GB" dirty="0" err="1"/>
              <a:t>Wurz</a:t>
            </a:r>
            <a:r>
              <a:rPr lang="en-GB" dirty="0"/>
              <a:t>, </a:t>
            </a:r>
            <a:r>
              <a:rPr lang="en-GB" i="1" dirty="0"/>
              <a:t>University of Bern, 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199247-8C16-6A41-98A4-9F3333720E14}"/>
              </a:ext>
            </a:extLst>
          </p:cNvPr>
          <p:cNvSpPr/>
          <p:nvPr/>
        </p:nvSpPr>
        <p:spPr>
          <a:xfrm>
            <a:off x="5687347" y="2613659"/>
            <a:ext cx="640381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GB" dirty="0"/>
            </a:br>
            <a:br>
              <a:rPr lang="en-GB" dirty="0"/>
            </a:br>
            <a:endParaRPr lang="en-GB" b="1" i="1" dirty="0"/>
          </a:p>
          <a:p>
            <a:pPr algn="ctr"/>
            <a:br>
              <a:rPr lang="en-GB" dirty="0"/>
            </a:br>
            <a:r>
              <a:rPr lang="en-GB" b="1" dirty="0">
                <a:solidFill>
                  <a:srgbClr val="00B0F0"/>
                </a:solidFill>
              </a:rPr>
              <a:t>Probe B2</a:t>
            </a:r>
            <a:endParaRPr lang="en-GB" i="1" dirty="0"/>
          </a:p>
          <a:p>
            <a:r>
              <a:rPr lang="en-GB" b="1" dirty="0" err="1">
                <a:solidFill>
                  <a:srgbClr val="FFC000"/>
                </a:solidFill>
              </a:rPr>
              <a:t>EnVIsS</a:t>
            </a:r>
            <a:r>
              <a:rPr lang="en-GB" b="1" dirty="0">
                <a:solidFill>
                  <a:srgbClr val="FFC000"/>
                </a:solidFill>
              </a:rPr>
              <a:t> - Entire Visible Sky</a:t>
            </a:r>
            <a:br>
              <a:rPr lang="en-GB" dirty="0"/>
            </a:br>
            <a:r>
              <a:rPr lang="en-GB" dirty="0">
                <a:solidFill>
                  <a:schemeClr val="accent4"/>
                </a:solidFill>
              </a:rPr>
              <a:t>PI: </a:t>
            </a:r>
            <a:r>
              <a:rPr lang="en-GB" dirty="0"/>
              <a:t>Vania Da </a:t>
            </a:r>
            <a:r>
              <a:rPr lang="en-GB" dirty="0" err="1"/>
              <a:t>Deppo</a:t>
            </a:r>
            <a:r>
              <a:rPr lang="en-GB" dirty="0"/>
              <a:t>, </a:t>
            </a:r>
            <a:r>
              <a:rPr lang="en-GB" i="1" dirty="0"/>
              <a:t>CNR-Institute for Photonics &amp; Nanotechnologies, Padova, IT</a:t>
            </a:r>
          </a:p>
          <a:p>
            <a:r>
              <a:rPr lang="en-GB" dirty="0">
                <a:solidFill>
                  <a:schemeClr val="accent4"/>
                </a:solidFill>
              </a:rPr>
              <a:t>Co-PI: </a:t>
            </a:r>
            <a:r>
              <a:rPr lang="en-GB" i="1" dirty="0"/>
              <a:t>Luisa Lara, IAA, Granada, ES</a:t>
            </a:r>
          </a:p>
          <a:p>
            <a:endParaRPr lang="en-GB" i="1" dirty="0"/>
          </a:p>
          <a:p>
            <a:r>
              <a:rPr lang="en-GB" b="1" dirty="0">
                <a:solidFill>
                  <a:srgbClr val="FFC000"/>
                </a:solidFill>
              </a:rPr>
              <a:t>OPIC - Optical Imager for Comets</a:t>
            </a:r>
            <a:br>
              <a:rPr lang="en-GB" dirty="0"/>
            </a:br>
            <a:r>
              <a:rPr lang="en-GB" dirty="0">
                <a:solidFill>
                  <a:schemeClr val="accent4"/>
                </a:solidFill>
              </a:rPr>
              <a:t>PI: </a:t>
            </a:r>
            <a:r>
              <a:rPr lang="en-GB" dirty="0" err="1"/>
              <a:t>Mihkel</a:t>
            </a:r>
            <a:r>
              <a:rPr lang="en-GB" dirty="0"/>
              <a:t> </a:t>
            </a:r>
            <a:r>
              <a:rPr lang="en-GB" dirty="0" err="1"/>
              <a:t>Pajusalu</a:t>
            </a:r>
            <a:r>
              <a:rPr lang="en-GB" dirty="0"/>
              <a:t>, </a:t>
            </a:r>
            <a:r>
              <a:rPr lang="en-GB" i="1" dirty="0"/>
              <a:t>Tartu Observatory, University of Tartu, ET</a:t>
            </a:r>
            <a:br>
              <a:rPr lang="en-GB" dirty="0"/>
            </a:br>
            <a:r>
              <a:rPr lang="en-GB" dirty="0">
                <a:solidFill>
                  <a:schemeClr val="accent4"/>
                </a:solidFill>
              </a:rPr>
              <a:t>Co-PI: </a:t>
            </a:r>
            <a:r>
              <a:rPr lang="en-GB" dirty="0"/>
              <a:t>Andris </a:t>
            </a:r>
            <a:r>
              <a:rPr lang="en-GB" dirty="0" err="1"/>
              <a:t>Slavinskis</a:t>
            </a:r>
            <a:r>
              <a:rPr lang="en-GB" dirty="0"/>
              <a:t>, </a:t>
            </a:r>
            <a:r>
              <a:rPr lang="en-GB" i="1" dirty="0"/>
              <a:t>Aalto University, FI &amp; University of Tartu, ET</a:t>
            </a: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F9A4E2-F16F-FC44-B6B6-7573BA24ADE6}"/>
              </a:ext>
            </a:extLst>
          </p:cNvPr>
          <p:cNvSpPr txBox="1">
            <a:spLocks/>
          </p:cNvSpPr>
          <p:nvPr/>
        </p:nvSpPr>
        <p:spPr>
          <a:xfrm>
            <a:off x="142555" y="76251"/>
            <a:ext cx="8801021" cy="629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Instruments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A489C-BFAE-F84B-AA74-6785598A5DA2}"/>
              </a:ext>
            </a:extLst>
          </p:cNvPr>
          <p:cNvSpPr/>
          <p:nvPr/>
        </p:nvSpPr>
        <p:spPr>
          <a:xfrm>
            <a:off x="5687347" y="-121159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i="1" dirty="0"/>
          </a:p>
          <a:p>
            <a:pPr algn="ctr"/>
            <a:r>
              <a:rPr lang="en-GB" b="1" dirty="0">
                <a:solidFill>
                  <a:srgbClr val="00B0F0"/>
                </a:solidFill>
              </a:rPr>
              <a:t>Probe B1</a:t>
            </a:r>
          </a:p>
          <a:p>
            <a:r>
              <a:rPr lang="en-GB" b="1" dirty="0">
                <a:solidFill>
                  <a:srgbClr val="FFC000"/>
                </a:solidFill>
              </a:rPr>
              <a:t>PS - Plasma Suite </a:t>
            </a:r>
            <a:br>
              <a:rPr lang="en-GB" dirty="0"/>
            </a:br>
            <a:r>
              <a:rPr lang="en-GB" dirty="0">
                <a:solidFill>
                  <a:schemeClr val="accent4"/>
                </a:solidFill>
              </a:rPr>
              <a:t>PI: </a:t>
            </a:r>
            <a:r>
              <a:rPr lang="en-GB" dirty="0"/>
              <a:t>Satoshi Kasahara, </a:t>
            </a:r>
            <a:r>
              <a:rPr lang="en-GB" i="1" dirty="0"/>
              <a:t>The University of Tokyo, JP</a:t>
            </a:r>
            <a:br>
              <a:rPr lang="en-GB" dirty="0"/>
            </a:br>
            <a:r>
              <a:rPr lang="en-GB" dirty="0">
                <a:solidFill>
                  <a:schemeClr val="accent4"/>
                </a:solidFill>
              </a:rPr>
              <a:t>Deputy-PI: </a:t>
            </a:r>
            <a:r>
              <a:rPr lang="en-GB" dirty="0"/>
              <a:t>Ayako Matsuoka, </a:t>
            </a:r>
            <a:r>
              <a:rPr lang="en-GB" i="1" dirty="0"/>
              <a:t>Kyoto University, JP</a:t>
            </a:r>
            <a:br>
              <a:rPr lang="en-GB" dirty="0"/>
            </a:br>
            <a:br>
              <a:rPr lang="en-GB" dirty="0"/>
            </a:br>
            <a:r>
              <a:rPr lang="en-GB" b="1" dirty="0">
                <a:solidFill>
                  <a:srgbClr val="FFC000"/>
                </a:solidFill>
              </a:rPr>
              <a:t>WAC/ NAC - Wide Angle Camera / Narrow Angle Camera</a:t>
            </a:r>
            <a:br>
              <a:rPr lang="en-GB" dirty="0"/>
            </a:br>
            <a:r>
              <a:rPr lang="en-GB" dirty="0">
                <a:solidFill>
                  <a:schemeClr val="accent4"/>
                </a:solidFill>
              </a:rPr>
              <a:t>PI: </a:t>
            </a:r>
            <a:r>
              <a:rPr lang="en-GB" dirty="0" err="1"/>
              <a:t>Naoya</a:t>
            </a:r>
            <a:r>
              <a:rPr lang="en-GB" dirty="0"/>
              <a:t> </a:t>
            </a:r>
            <a:r>
              <a:rPr lang="en-GB" dirty="0" err="1"/>
              <a:t>Sakatani</a:t>
            </a:r>
            <a:r>
              <a:rPr lang="en-GB" dirty="0"/>
              <a:t>, </a:t>
            </a:r>
            <a:r>
              <a:rPr lang="en-GB" i="1" dirty="0" err="1"/>
              <a:t>Rikkyo</a:t>
            </a:r>
            <a:r>
              <a:rPr lang="en-GB" i="1" dirty="0"/>
              <a:t> University, JP</a:t>
            </a:r>
            <a:br>
              <a:rPr lang="en-GB" dirty="0"/>
            </a:br>
            <a:r>
              <a:rPr lang="en-GB" dirty="0">
                <a:solidFill>
                  <a:schemeClr val="accent4"/>
                </a:solidFill>
              </a:rPr>
              <a:t>Deputy-PI: </a:t>
            </a:r>
            <a:r>
              <a:rPr lang="en-GB" dirty="0"/>
              <a:t>Shingo Kameda, </a:t>
            </a:r>
            <a:r>
              <a:rPr lang="en-GB" i="1" dirty="0" err="1"/>
              <a:t>Rikkyo</a:t>
            </a:r>
            <a:r>
              <a:rPr lang="en-GB" i="1" dirty="0"/>
              <a:t> University, JP</a:t>
            </a:r>
          </a:p>
          <a:p>
            <a:br>
              <a:rPr lang="en-GB" dirty="0"/>
            </a:br>
            <a:r>
              <a:rPr lang="en-GB" b="1" dirty="0">
                <a:solidFill>
                  <a:srgbClr val="FFC000"/>
                </a:solidFill>
              </a:rPr>
              <a:t>HI - Hydrogen Imager</a:t>
            </a:r>
            <a:br>
              <a:rPr lang="en-GB" dirty="0"/>
            </a:br>
            <a:r>
              <a:rPr lang="en-GB" dirty="0">
                <a:solidFill>
                  <a:schemeClr val="accent4"/>
                </a:solidFill>
              </a:rPr>
              <a:t>PI: </a:t>
            </a:r>
            <a:r>
              <a:rPr lang="en-GB" dirty="0"/>
              <a:t>Kazuo Yoshioka, </a:t>
            </a:r>
            <a:r>
              <a:rPr lang="en-GB" i="1" dirty="0"/>
              <a:t>The University of Tokyo, JP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983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D3DD88-F8B7-CB47-951B-25F44A67CD24}"/>
              </a:ext>
            </a:extLst>
          </p:cNvPr>
          <p:cNvSpPr/>
          <p:nvPr/>
        </p:nvSpPr>
        <p:spPr>
          <a:xfrm>
            <a:off x="0" y="872439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DFP - Dust, Fields, and Plasma</a:t>
            </a:r>
            <a:br>
              <a:rPr lang="en-GB" dirty="0"/>
            </a:br>
            <a:r>
              <a:rPr lang="en-GB" dirty="0">
                <a:solidFill>
                  <a:schemeClr val="accent4"/>
                </a:solidFill>
              </a:rPr>
              <a:t>PI </a:t>
            </a:r>
            <a:r>
              <a:rPr lang="en-GB" dirty="0"/>
              <a:t>Hanna </a:t>
            </a:r>
            <a:r>
              <a:rPr lang="en-GB" dirty="0" err="1"/>
              <a:t>Rothkaehl</a:t>
            </a:r>
            <a:r>
              <a:rPr lang="en-GB" dirty="0"/>
              <a:t>, </a:t>
            </a:r>
            <a:r>
              <a:rPr lang="en-GB" i="1" dirty="0"/>
              <a:t>CBK PAN, Warsaw, PL</a:t>
            </a:r>
          </a:p>
          <a:p>
            <a:endParaRPr lang="en-GB" b="1" i="1" dirty="0"/>
          </a:p>
          <a:p>
            <a:pPr algn="ctr"/>
            <a:r>
              <a:rPr lang="en-GB" b="1" dirty="0">
                <a:solidFill>
                  <a:srgbClr val="00B0F0"/>
                </a:solidFill>
              </a:rPr>
              <a:t>Spacecraft A</a:t>
            </a:r>
          </a:p>
          <a:p>
            <a:r>
              <a:rPr lang="en-GB" dirty="0">
                <a:solidFill>
                  <a:schemeClr val="accent4"/>
                </a:solidFill>
              </a:rPr>
              <a:t>FGM (A) </a:t>
            </a:r>
            <a:br>
              <a:rPr lang="en-GB" dirty="0">
                <a:solidFill>
                  <a:schemeClr val="accent4"/>
                </a:solidFill>
              </a:rPr>
            </a:br>
            <a:r>
              <a:rPr lang="en-GB" dirty="0">
                <a:solidFill>
                  <a:schemeClr val="accent4"/>
                </a:solidFill>
              </a:rPr>
              <a:t>Unit Co-PI </a:t>
            </a:r>
            <a:r>
              <a:rPr lang="en-GB" dirty="0" err="1"/>
              <a:t>Uli</a:t>
            </a:r>
            <a:r>
              <a:rPr lang="en-GB" dirty="0"/>
              <a:t> Auster, </a:t>
            </a:r>
            <a:r>
              <a:rPr lang="en-GB" i="1" dirty="0"/>
              <a:t>TU Braunschweig, DE</a:t>
            </a:r>
            <a:br>
              <a:rPr lang="en-GB" dirty="0"/>
            </a:br>
            <a:br>
              <a:rPr lang="en-GB" dirty="0"/>
            </a:br>
            <a:r>
              <a:rPr lang="en-GB" dirty="0">
                <a:solidFill>
                  <a:schemeClr val="accent4"/>
                </a:solidFill>
              </a:rPr>
              <a:t>LEES </a:t>
            </a:r>
            <a:br>
              <a:rPr lang="en-GB" dirty="0">
                <a:solidFill>
                  <a:schemeClr val="accent4"/>
                </a:solidFill>
              </a:rPr>
            </a:br>
            <a:r>
              <a:rPr lang="en-GB" dirty="0">
                <a:solidFill>
                  <a:schemeClr val="accent4"/>
                </a:solidFill>
              </a:rPr>
              <a:t>Unit Co-PI: </a:t>
            </a:r>
            <a:r>
              <a:rPr lang="en-GB" dirty="0"/>
              <a:t>Nicolas Andre, </a:t>
            </a:r>
            <a:r>
              <a:rPr lang="en-GB" i="1" dirty="0"/>
              <a:t>IRAP, FR</a:t>
            </a:r>
            <a:br>
              <a:rPr lang="en-GB" dirty="0"/>
            </a:br>
            <a:r>
              <a:rPr lang="en-GB" dirty="0">
                <a:solidFill>
                  <a:schemeClr val="accent4"/>
                </a:solidFill>
              </a:rPr>
              <a:t>Deputy Unit Co-PI: </a:t>
            </a:r>
            <a:r>
              <a:rPr lang="en-GB" dirty="0" err="1"/>
              <a:t>Lubomir</a:t>
            </a:r>
            <a:r>
              <a:rPr lang="en-GB" dirty="0"/>
              <a:t> </a:t>
            </a:r>
            <a:r>
              <a:rPr lang="en-GB" dirty="0" err="1"/>
              <a:t>Prech</a:t>
            </a:r>
            <a:r>
              <a:rPr lang="en-GB" dirty="0"/>
              <a:t>, </a:t>
            </a:r>
            <a:r>
              <a:rPr lang="en-GB" i="1" dirty="0"/>
              <a:t>Charles University, CZ</a:t>
            </a:r>
          </a:p>
          <a:p>
            <a:endParaRPr lang="en-GB" i="1" dirty="0"/>
          </a:p>
          <a:p>
            <a:r>
              <a:rPr lang="en-GB" dirty="0">
                <a:solidFill>
                  <a:schemeClr val="accent4"/>
                </a:solidFill>
              </a:rPr>
              <a:t>COMPLIMENT </a:t>
            </a:r>
            <a:br>
              <a:rPr lang="en-GB" b="1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4"/>
                </a:solidFill>
              </a:rPr>
              <a:t>Unit Co-PI: </a:t>
            </a:r>
            <a:r>
              <a:rPr lang="en-GB" dirty="0"/>
              <a:t>Pierre Henri, </a:t>
            </a:r>
            <a:r>
              <a:rPr lang="en-GB" i="1" dirty="0"/>
              <a:t>CNRS (LPC2E, Orléans &amp; Lagrange, Nice), FR</a:t>
            </a:r>
            <a:br>
              <a:rPr lang="en-GB" dirty="0"/>
            </a:br>
            <a:r>
              <a:rPr lang="en-GB" dirty="0">
                <a:solidFill>
                  <a:schemeClr val="accent4"/>
                </a:solidFill>
              </a:rPr>
              <a:t>Deputy Unit Co-PI: </a:t>
            </a:r>
            <a:r>
              <a:rPr lang="en-GB" i="1" dirty="0" err="1"/>
              <a:t>Niklas</a:t>
            </a:r>
            <a:r>
              <a:rPr lang="en-GB" i="1" dirty="0"/>
              <a:t> Edberg, IRF-Uppsala, SE</a:t>
            </a:r>
            <a:br>
              <a:rPr lang="en-GB" b="1" dirty="0"/>
            </a:br>
            <a:r>
              <a:rPr lang="en-GB" dirty="0">
                <a:solidFill>
                  <a:schemeClr val="accent4"/>
                </a:solidFill>
              </a:rPr>
              <a:t>Deputy Unit Co-PI: </a:t>
            </a:r>
            <a:r>
              <a:rPr lang="en-GB" i="1" dirty="0"/>
              <a:t>Johan De Keyser, BIRA, BE</a:t>
            </a:r>
            <a:br>
              <a:rPr lang="en-GB" dirty="0"/>
            </a:br>
            <a:br>
              <a:rPr lang="en-GB" dirty="0"/>
            </a:br>
            <a:r>
              <a:rPr lang="en-GB" dirty="0">
                <a:solidFill>
                  <a:schemeClr val="accent4"/>
                </a:solidFill>
              </a:rPr>
              <a:t>SCIENA</a:t>
            </a:r>
            <a:r>
              <a:rPr lang="en-GB" b="1" dirty="0">
                <a:solidFill>
                  <a:schemeClr val="accent1"/>
                </a:solidFill>
              </a:rPr>
              <a:t> </a:t>
            </a:r>
            <a:br>
              <a:rPr lang="en-GB" b="1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4"/>
                </a:solidFill>
              </a:rPr>
              <a:t>Unit Co-PI: </a:t>
            </a:r>
            <a:r>
              <a:rPr lang="en-GB" dirty="0"/>
              <a:t>Hans Nilsson, </a:t>
            </a:r>
            <a:r>
              <a:rPr lang="en-GB" i="1" dirty="0"/>
              <a:t>IRF-Kiruna, SE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199247-8C16-6A41-98A4-9F3333720E14}"/>
              </a:ext>
            </a:extLst>
          </p:cNvPr>
          <p:cNvSpPr/>
          <p:nvPr/>
        </p:nvSpPr>
        <p:spPr>
          <a:xfrm>
            <a:off x="6096000" y="474345"/>
            <a:ext cx="6096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>
                <a:solidFill>
                  <a:schemeClr val="accent4"/>
                </a:solidFill>
              </a:rPr>
              <a:t>DAPU </a:t>
            </a:r>
            <a:br>
              <a:rPr lang="en-GB" dirty="0">
                <a:solidFill>
                  <a:schemeClr val="accent4"/>
                </a:solidFill>
              </a:rPr>
            </a:br>
            <a:r>
              <a:rPr lang="en-GB" dirty="0">
                <a:solidFill>
                  <a:schemeClr val="accent4"/>
                </a:solidFill>
              </a:rPr>
              <a:t>Unit Co-PI: </a:t>
            </a:r>
            <a:r>
              <a:rPr lang="en-GB" dirty="0"/>
              <a:t>Ivana </a:t>
            </a:r>
            <a:r>
              <a:rPr lang="en-GB" dirty="0" err="1"/>
              <a:t>Kolmasova</a:t>
            </a:r>
            <a:r>
              <a:rPr lang="en-GB" dirty="0"/>
              <a:t>, </a:t>
            </a:r>
            <a:r>
              <a:rPr lang="en-GB" i="1" dirty="0"/>
              <a:t>IAP, </a:t>
            </a:r>
            <a:r>
              <a:rPr lang="en-GB" i="1" dirty="0" err="1"/>
              <a:t>Praque</a:t>
            </a:r>
            <a:r>
              <a:rPr lang="en-GB" i="1" dirty="0"/>
              <a:t>, CZ</a:t>
            </a:r>
            <a:br>
              <a:rPr lang="en-GB" dirty="0"/>
            </a:br>
            <a:br>
              <a:rPr lang="en-GB" dirty="0"/>
            </a:br>
            <a:r>
              <a:rPr lang="en-GB" dirty="0">
                <a:solidFill>
                  <a:schemeClr val="accent4"/>
                </a:solidFill>
              </a:rPr>
              <a:t>PSU </a:t>
            </a:r>
            <a:br>
              <a:rPr lang="en-GB" dirty="0">
                <a:solidFill>
                  <a:schemeClr val="accent4"/>
                </a:solidFill>
              </a:rPr>
            </a:br>
            <a:r>
              <a:rPr lang="en-GB" dirty="0">
                <a:solidFill>
                  <a:schemeClr val="accent4"/>
                </a:solidFill>
              </a:rPr>
              <a:t>Unit Co-PI: </a:t>
            </a:r>
            <a:r>
              <a:rPr lang="en-GB" dirty="0"/>
              <a:t>Marek </a:t>
            </a:r>
            <a:r>
              <a:rPr lang="en-GB" dirty="0" err="1"/>
              <a:t>Morawski</a:t>
            </a:r>
            <a:r>
              <a:rPr lang="en-GB" dirty="0"/>
              <a:t>, </a:t>
            </a:r>
            <a:r>
              <a:rPr lang="en-GB" i="1" dirty="0"/>
              <a:t>CBK PAN, Warsaw, PL</a:t>
            </a:r>
          </a:p>
          <a:p>
            <a:endParaRPr lang="en-GB" i="1" dirty="0"/>
          </a:p>
          <a:p>
            <a:r>
              <a:rPr lang="en-GB" dirty="0">
                <a:solidFill>
                  <a:schemeClr val="accent4"/>
                </a:solidFill>
              </a:rPr>
              <a:t>DISC </a:t>
            </a:r>
            <a:r>
              <a:rPr lang="en-GB" b="1" dirty="0">
                <a:solidFill>
                  <a:srgbClr val="00B0F0"/>
                </a:solidFill>
              </a:rPr>
              <a:t>(sensors on A and B2)</a:t>
            </a:r>
            <a:br>
              <a:rPr lang="en-GB" dirty="0">
                <a:solidFill>
                  <a:schemeClr val="accent4"/>
                </a:solidFill>
              </a:rPr>
            </a:br>
            <a:r>
              <a:rPr lang="en-GB" dirty="0">
                <a:solidFill>
                  <a:schemeClr val="accent4"/>
                </a:solidFill>
              </a:rPr>
              <a:t>Unit Co-PI </a:t>
            </a:r>
            <a:r>
              <a:rPr lang="en-GB" dirty="0"/>
              <a:t>Vincenzo Della Corte, </a:t>
            </a:r>
            <a:r>
              <a:rPr lang="en-GB" i="1" dirty="0"/>
              <a:t>INAF-IAPS, Rome, IT</a:t>
            </a:r>
            <a:br>
              <a:rPr lang="en-GB" dirty="0"/>
            </a:br>
            <a:r>
              <a:rPr lang="en-GB" dirty="0">
                <a:solidFill>
                  <a:schemeClr val="accent4"/>
                </a:solidFill>
              </a:rPr>
              <a:t>Deputy Unit Co-PI </a:t>
            </a:r>
            <a:r>
              <a:rPr lang="en-GB" dirty="0"/>
              <a:t>Alessandra </a:t>
            </a:r>
            <a:r>
              <a:rPr lang="en-GB" dirty="0" err="1"/>
              <a:t>Rotundi</a:t>
            </a:r>
            <a:r>
              <a:rPr lang="en-GB" dirty="0"/>
              <a:t>, </a:t>
            </a:r>
            <a:r>
              <a:rPr lang="en-GB" i="1" dirty="0"/>
              <a:t>University "Parthenope", Naples, IT</a:t>
            </a:r>
          </a:p>
          <a:p>
            <a:endParaRPr lang="en-GB" i="1" dirty="0"/>
          </a:p>
          <a:p>
            <a:pPr algn="ctr"/>
            <a:r>
              <a:rPr lang="en-GB" b="1" dirty="0">
                <a:solidFill>
                  <a:srgbClr val="00B0F0"/>
                </a:solidFill>
              </a:rPr>
              <a:t>Probe B2</a:t>
            </a:r>
            <a:endParaRPr lang="en-GB" i="1" dirty="0"/>
          </a:p>
          <a:p>
            <a:r>
              <a:rPr lang="en-GB" dirty="0">
                <a:solidFill>
                  <a:schemeClr val="accent4"/>
                </a:solidFill>
              </a:rPr>
              <a:t>FGM (B2) </a:t>
            </a:r>
            <a:br>
              <a:rPr lang="en-GB" dirty="0">
                <a:solidFill>
                  <a:schemeClr val="accent4"/>
                </a:solidFill>
              </a:rPr>
            </a:br>
            <a:r>
              <a:rPr lang="en-GB" dirty="0">
                <a:solidFill>
                  <a:schemeClr val="accent4"/>
                </a:solidFill>
              </a:rPr>
              <a:t>Unit Co-PI: </a:t>
            </a:r>
            <a:r>
              <a:rPr lang="en-GB" dirty="0"/>
              <a:t>Marina </a:t>
            </a:r>
            <a:r>
              <a:rPr lang="en-GB" dirty="0" err="1"/>
              <a:t>Galand</a:t>
            </a:r>
            <a:r>
              <a:rPr lang="en-GB" dirty="0"/>
              <a:t>, </a:t>
            </a:r>
            <a:r>
              <a:rPr lang="en-GB" i="1" dirty="0"/>
              <a:t>Imperial College London, UK</a:t>
            </a:r>
            <a:br>
              <a:rPr lang="en-GB" dirty="0"/>
            </a:br>
            <a:r>
              <a:rPr lang="en-GB" dirty="0">
                <a:solidFill>
                  <a:schemeClr val="accent4"/>
                </a:solidFill>
              </a:rPr>
              <a:t>Deputy Unit Co-PI: </a:t>
            </a:r>
            <a:r>
              <a:rPr lang="en-GB" dirty="0"/>
              <a:t>Martin </a:t>
            </a:r>
            <a:r>
              <a:rPr lang="en-GB" dirty="0" err="1"/>
              <a:t>Volwerk</a:t>
            </a:r>
            <a:r>
              <a:rPr lang="en-GB" dirty="0"/>
              <a:t>, </a:t>
            </a:r>
            <a:r>
              <a:rPr lang="en-GB" i="1" dirty="0"/>
              <a:t>Space Research Institute, Austrian Academy of Sciences, Graz, AT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F9A4E2-F16F-FC44-B6B6-7573BA24ADE6}"/>
              </a:ext>
            </a:extLst>
          </p:cNvPr>
          <p:cNvSpPr txBox="1">
            <a:spLocks/>
          </p:cNvSpPr>
          <p:nvPr/>
        </p:nvSpPr>
        <p:spPr>
          <a:xfrm>
            <a:off x="142555" y="76251"/>
            <a:ext cx="8801021" cy="629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Instruments</a:t>
            </a:r>
          </a:p>
        </p:txBody>
      </p:sp>
    </p:spTree>
    <p:extLst>
      <p:ext uri="{BB962C8B-B14F-4D97-AF65-F5344CB8AC3E}">
        <p14:creationId xmlns:p14="http://schemas.microsoft.com/office/powerpoint/2010/main" val="2628107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69DDC1-A2ED-CA4B-A05F-C7EA05D9E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48"/>
            <a:ext cx="12192000" cy="659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90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328BCE6-1BFF-5440-B8CF-0C91E0A4AD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13" b="12543"/>
          <a:stretch/>
        </p:blipFill>
        <p:spPr>
          <a:xfrm>
            <a:off x="-1218" y="0"/>
            <a:ext cx="12210371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D8DA43-3D3B-4F4B-9A68-8311DE1224AC}"/>
              </a:ext>
            </a:extLst>
          </p:cNvPr>
          <p:cNvCxnSpPr/>
          <p:nvPr/>
        </p:nvCxnSpPr>
        <p:spPr>
          <a:xfrm flipH="1" flipV="1">
            <a:off x="5976621" y="4051007"/>
            <a:ext cx="3169920" cy="2926080"/>
          </a:xfrm>
          <a:prstGeom prst="line">
            <a:avLst/>
          </a:prstGeom>
          <a:ln w="857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9A432D2-96A8-6549-B0EE-94D7F51F9514}"/>
              </a:ext>
            </a:extLst>
          </p:cNvPr>
          <p:cNvCxnSpPr/>
          <p:nvPr/>
        </p:nvCxnSpPr>
        <p:spPr>
          <a:xfrm flipH="1" flipV="1">
            <a:off x="6460237" y="3982228"/>
            <a:ext cx="3169920" cy="292608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89D796-4CBF-674C-92F0-5F45877DDDA8}"/>
              </a:ext>
            </a:extLst>
          </p:cNvPr>
          <p:cNvCxnSpPr/>
          <p:nvPr/>
        </p:nvCxnSpPr>
        <p:spPr>
          <a:xfrm flipH="1" flipV="1">
            <a:off x="5777664" y="4417076"/>
            <a:ext cx="3169920" cy="2926080"/>
          </a:xfrm>
          <a:prstGeom prst="line">
            <a:avLst/>
          </a:prstGeom>
          <a:ln w="857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72D4BB04-4E40-E845-B0A4-3B503A1F984C}"/>
              </a:ext>
            </a:extLst>
          </p:cNvPr>
          <p:cNvSpPr/>
          <p:nvPr/>
        </p:nvSpPr>
        <p:spPr>
          <a:xfrm>
            <a:off x="6418511" y="3936164"/>
            <a:ext cx="202140" cy="1927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957D689-3339-3046-92BA-9B7B2CD1E6FA}"/>
              </a:ext>
            </a:extLst>
          </p:cNvPr>
          <p:cNvSpPr/>
          <p:nvPr/>
        </p:nvSpPr>
        <p:spPr>
          <a:xfrm>
            <a:off x="5873494" y="3954641"/>
            <a:ext cx="202140" cy="192731"/>
          </a:xfrm>
          <a:prstGeom prst="ellipse">
            <a:avLst/>
          </a:prstGeom>
          <a:solidFill>
            <a:srgbClr val="357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6470174-6168-3F47-A615-745EB154FD3D}"/>
              </a:ext>
            </a:extLst>
          </p:cNvPr>
          <p:cNvSpPr/>
          <p:nvPr/>
        </p:nvSpPr>
        <p:spPr>
          <a:xfrm>
            <a:off x="5675003" y="4320711"/>
            <a:ext cx="202140" cy="192731"/>
          </a:xfrm>
          <a:prstGeom prst="ellipse">
            <a:avLst/>
          </a:pr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F3FB35-CF10-0F47-90B4-4DB3895B65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58" t="20378" r="21559" b="25204"/>
          <a:stretch/>
        </p:blipFill>
        <p:spPr>
          <a:xfrm>
            <a:off x="6961669" y="415431"/>
            <a:ext cx="4298276" cy="37319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DDA6A4-9432-4940-A336-07CFDA3BB0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83" t="14743" r="33306" b="41933"/>
          <a:stretch/>
        </p:blipFill>
        <p:spPr>
          <a:xfrm>
            <a:off x="2145169" y="2643302"/>
            <a:ext cx="3018264" cy="2971185"/>
          </a:xfrm>
          <a:prstGeom prst="rect">
            <a:avLst/>
          </a:prstGeom>
        </p:spPr>
      </p:pic>
      <p:sp>
        <p:nvSpPr>
          <p:cNvPr id="16" name="Triangle 15">
            <a:extLst>
              <a:ext uri="{FF2B5EF4-FFF2-40B4-BE49-F238E27FC236}">
                <a16:creationId xmlns:a16="http://schemas.microsoft.com/office/drawing/2014/main" id="{5EF9F8C9-8A7D-4A44-9CA8-C8EEE99E3567}"/>
              </a:ext>
            </a:extLst>
          </p:cNvPr>
          <p:cNvSpPr/>
          <p:nvPr/>
        </p:nvSpPr>
        <p:spPr>
          <a:xfrm rot="10348872">
            <a:off x="5083581" y="-408796"/>
            <a:ext cx="747152" cy="4774083"/>
          </a:xfrm>
          <a:prstGeom prst="triangl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59207F60-7CAD-0A4B-8B1F-884472FA348B}"/>
              </a:ext>
            </a:extLst>
          </p:cNvPr>
          <p:cNvSpPr/>
          <p:nvPr/>
        </p:nvSpPr>
        <p:spPr>
          <a:xfrm rot="8081205">
            <a:off x="3908981" y="-1252619"/>
            <a:ext cx="747152" cy="6186649"/>
          </a:xfrm>
          <a:prstGeom prst="triangl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31649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6FE2B1-AF45-8942-A341-2C728AD125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60" r="1710" b="30842"/>
          <a:stretch/>
        </p:blipFill>
        <p:spPr>
          <a:xfrm>
            <a:off x="1197501" y="3294843"/>
            <a:ext cx="3623764" cy="25565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9BC21C-5AA8-8B44-B720-B1AE8998DE83}"/>
              </a:ext>
            </a:extLst>
          </p:cNvPr>
          <p:cNvSpPr/>
          <p:nvPr/>
        </p:nvSpPr>
        <p:spPr>
          <a:xfrm>
            <a:off x="289602" y="5998642"/>
            <a:ext cx="58063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/>
              <a:t>http://www.cometinterceptor.space/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F474FF-F187-9840-BFDF-4DB047D904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165" y="5798039"/>
            <a:ext cx="662268" cy="6622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413AC9-252C-C248-9873-F596C5EEA165}"/>
              </a:ext>
            </a:extLst>
          </p:cNvPr>
          <p:cNvSpPr txBox="1"/>
          <p:nvPr/>
        </p:nvSpPr>
        <p:spPr>
          <a:xfrm>
            <a:off x="8355433" y="5867563"/>
            <a:ext cx="3244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@</a:t>
            </a:r>
            <a:r>
              <a:rPr lang="en-US" sz="2800" i="1" dirty="0" err="1"/>
              <a:t>cometintercept</a:t>
            </a:r>
            <a:endParaRPr lang="en-US" sz="280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592652-907F-8742-89F6-3AD57CD3C5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06" t="42647" r="6243"/>
          <a:stretch/>
        </p:blipFill>
        <p:spPr>
          <a:xfrm>
            <a:off x="1802019" y="219017"/>
            <a:ext cx="8587962" cy="283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23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unset, nature, mountain&#10;&#10;Description automatically generated">
            <a:extLst>
              <a:ext uri="{FF2B5EF4-FFF2-40B4-BE49-F238E27FC236}">
                <a16:creationId xmlns:a16="http://schemas.microsoft.com/office/drawing/2014/main" id="{F461BAD1-C069-B943-A059-86180ACBA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79" y="0"/>
            <a:ext cx="10249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86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;p18">
            <a:extLst>
              <a:ext uri="{FF2B5EF4-FFF2-40B4-BE49-F238E27FC236}">
                <a16:creationId xmlns:a16="http://schemas.microsoft.com/office/drawing/2014/main" id="{FAD4F091-16E2-7140-82E9-39E4FDDE3EBB}"/>
              </a:ext>
            </a:extLst>
          </p:cNvPr>
          <p:cNvSpPr txBox="1">
            <a:spLocks/>
          </p:cNvSpPr>
          <p:nvPr/>
        </p:nvSpPr>
        <p:spPr>
          <a:xfrm>
            <a:off x="3500830" y="2370913"/>
            <a:ext cx="7459613" cy="62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C000"/>
                </a:solidFill>
              </a:rPr>
              <a:t>Comet Interceptor is a mission targeting a </a:t>
            </a:r>
            <a:br>
              <a:rPr lang="en-US" sz="2800" dirty="0">
                <a:solidFill>
                  <a:srgbClr val="FFC000"/>
                </a:solidFill>
              </a:rPr>
            </a:br>
            <a:r>
              <a:rPr lang="en-US" sz="2800" dirty="0">
                <a:solidFill>
                  <a:srgbClr val="FFC000"/>
                </a:solidFill>
              </a:rPr>
              <a:t>long-period comet, preferably dynamically-new, or an interstellar object.</a:t>
            </a:r>
            <a:br>
              <a:rPr lang="en-US" sz="2800" dirty="0">
                <a:solidFill>
                  <a:srgbClr val="FFC000"/>
                </a:solidFill>
              </a:rPr>
            </a:br>
            <a:br>
              <a:rPr lang="en-US" sz="2800" dirty="0"/>
            </a:b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cs typeface="Arial"/>
                <a:sym typeface="Arial"/>
              </a:rPr>
              <a:t>Why?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Google Shape;98;p18">
            <a:extLst>
              <a:ext uri="{FF2B5EF4-FFF2-40B4-BE49-F238E27FC236}">
                <a16:creationId xmlns:a16="http://schemas.microsoft.com/office/drawing/2014/main" id="{E393E267-8CE7-084B-8AF6-19210FFBE6F0}"/>
              </a:ext>
            </a:extLst>
          </p:cNvPr>
          <p:cNvSpPr txBox="1">
            <a:spLocks/>
          </p:cNvSpPr>
          <p:nvPr/>
        </p:nvSpPr>
        <p:spPr>
          <a:xfrm>
            <a:off x="3500830" y="2370913"/>
            <a:ext cx="8435797" cy="273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dirty="0"/>
              <a:t>All previous comet missions have been to objects that have passed the Sun many times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Those comets have changed over time, and are covered in a thick layer of dust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A dynamically-new comet is one that is probably nearing the Sun for the first time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These are </a:t>
            </a:r>
            <a:r>
              <a:rPr lang="en-US" b="1" dirty="0"/>
              <a:t>pristine</a:t>
            </a:r>
            <a:endParaRPr lang="en-US" dirty="0"/>
          </a:p>
        </p:txBody>
      </p:sp>
      <p:sp>
        <p:nvSpPr>
          <p:cNvPr id="4" name="Google Shape;99;p18">
            <a:extLst>
              <a:ext uri="{FF2B5EF4-FFF2-40B4-BE49-F238E27FC236}">
                <a16:creationId xmlns:a16="http://schemas.microsoft.com/office/drawing/2014/main" id="{ECDAFD34-60F5-1F4A-8C60-2AEEE756FCE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57200" y="4673650"/>
            <a:ext cx="548700" cy="2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5" name="Picture 4" descr="ESA_Rosetta_NAVCAM_20150605_enhanced.jpg">
            <a:extLst>
              <a:ext uri="{FF2B5EF4-FFF2-40B4-BE49-F238E27FC236}">
                <a16:creationId xmlns:a16="http://schemas.microsoft.com/office/drawing/2014/main" id="{E9950F5B-590E-354B-A754-4A95FDFC29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421" r="23842"/>
          <a:stretch/>
        </p:blipFill>
        <p:spPr>
          <a:xfrm>
            <a:off x="0" y="0"/>
            <a:ext cx="3200399" cy="684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5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dome, roof&#10;&#10;Description automatically generated">
            <a:extLst>
              <a:ext uri="{FF2B5EF4-FFF2-40B4-BE49-F238E27FC236}">
                <a16:creationId xmlns:a16="http://schemas.microsoft.com/office/drawing/2014/main" id="{70350E90-86B0-E64D-8C7B-41DF619F0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415" y="1961359"/>
            <a:ext cx="5194300" cy="3187700"/>
          </a:xfrm>
          <a:prstGeom prst="rect">
            <a:avLst/>
          </a:prstGeom>
        </p:spPr>
      </p:pic>
      <p:sp>
        <p:nvSpPr>
          <p:cNvPr id="2" name="Google Shape;97;p18">
            <a:extLst>
              <a:ext uri="{FF2B5EF4-FFF2-40B4-BE49-F238E27FC236}">
                <a16:creationId xmlns:a16="http://schemas.microsoft.com/office/drawing/2014/main" id="{FAD4F091-16E2-7140-82E9-39E4FDDE3EBB}"/>
              </a:ext>
            </a:extLst>
          </p:cNvPr>
          <p:cNvSpPr txBox="1">
            <a:spLocks/>
          </p:cNvSpPr>
          <p:nvPr/>
        </p:nvSpPr>
        <p:spPr>
          <a:xfrm>
            <a:off x="197509" y="638533"/>
            <a:ext cx="7459613" cy="62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800"/>
            </a:br>
            <a:br>
              <a:rPr lang="en-US" sz="2800"/>
            </a:br>
            <a:r>
              <a:rPr lang="en-US">
                <a:solidFill>
                  <a:srgbClr val="FFC000"/>
                </a:solidFill>
                <a:sym typeface="Arial"/>
              </a:rPr>
              <a:t>How?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9" name="Google Shape;98;p18">
            <a:extLst>
              <a:ext uri="{FF2B5EF4-FFF2-40B4-BE49-F238E27FC236}">
                <a16:creationId xmlns:a16="http://schemas.microsoft.com/office/drawing/2014/main" id="{E03AAA6D-BCBC-DD48-9795-1E7A290287EB}"/>
              </a:ext>
            </a:extLst>
          </p:cNvPr>
          <p:cNvSpPr txBox="1">
            <a:spLocks/>
          </p:cNvSpPr>
          <p:nvPr/>
        </p:nvSpPr>
        <p:spPr>
          <a:xfrm>
            <a:off x="296266" y="1840346"/>
            <a:ext cx="6514438" cy="273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dirty="0"/>
              <a:t>The only way to encounter a long period comet is to find one inbound very early</a:t>
            </a:r>
          </a:p>
          <a:p>
            <a:pPr marL="0" indent="0">
              <a:buNone/>
            </a:pPr>
            <a:endParaRPr lang="en-US" i="1" dirty="0"/>
          </a:p>
          <a:p>
            <a:pPr marL="285750" indent="-285750"/>
            <a:r>
              <a:rPr lang="en-US" dirty="0"/>
              <a:t>The upcoming Vera Rubin Observatory (formerly LSST) will increase the </a:t>
            </a:r>
            <a:r>
              <a:rPr lang="en-US" b="1" u="sng" dirty="0"/>
              <a:t>distance</a:t>
            </a:r>
            <a:r>
              <a:rPr lang="en-US" dirty="0"/>
              <a:t> at which comets are discovered inbound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Even with advance warning, still not enough time to plan and build a spacecraft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568309-252A-714F-AF86-EBF5C5A79980}"/>
              </a:ext>
            </a:extLst>
          </p:cNvPr>
          <p:cNvSpPr/>
          <p:nvPr/>
        </p:nvSpPr>
        <p:spPr>
          <a:xfrm rot="16200000">
            <a:off x="11181642" y="2389037"/>
            <a:ext cx="159237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latin typeface="Open Sans"/>
              </a:rPr>
              <a:t>Rubin </a:t>
            </a:r>
            <a:r>
              <a:rPr lang="en-GB" sz="900" dirty="0" err="1">
                <a:latin typeface="Open Sans"/>
              </a:rPr>
              <a:t>Obs</a:t>
            </a:r>
            <a:r>
              <a:rPr lang="en-GB" sz="900" dirty="0">
                <a:latin typeface="Open Sans"/>
              </a:rPr>
              <a:t>/NSF/AURA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709084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F9AC42-C7AB-3049-BEA2-E008941F3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76" y="535254"/>
            <a:ext cx="8538858" cy="839600"/>
          </a:xfrm>
        </p:spPr>
        <p:txBody>
          <a:bodyPr/>
          <a:lstStyle/>
          <a:p>
            <a:r>
              <a:rPr lang="en-GB" dirty="0">
                <a:solidFill>
                  <a:srgbClr val="FFC000"/>
                </a:solidFill>
              </a:rPr>
              <a:t>Solution: We Wait, in Space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E64E73-A62D-0049-AF07-1F9A33572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321" y="2062887"/>
            <a:ext cx="6314940" cy="3648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400" dirty="0"/>
              <a:t>We build a spacecraft that can cope with all kinds of comets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/>
              <a:t>We launch it to a stable ‘parking’ location in space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/>
              <a:t>We can respond rapidly to new discoveries - departure from parking location 6-12 months after target discovery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A31D3-02CB-9D42-86EE-9C17BFFC9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531" y="1878495"/>
            <a:ext cx="5323878" cy="38331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5E3CAE-12B4-3B4F-B3A1-68ADEB68E826}"/>
              </a:ext>
            </a:extLst>
          </p:cNvPr>
          <p:cNvSpPr/>
          <p:nvPr/>
        </p:nvSpPr>
        <p:spPr>
          <a:xfrm rot="16200000">
            <a:off x="10906221" y="1511259"/>
            <a:ext cx="159237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latin typeface="Open Sans"/>
              </a:rPr>
              <a:t>ESA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885310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73P">
            <a:extLst>
              <a:ext uri="{FF2B5EF4-FFF2-40B4-BE49-F238E27FC236}">
                <a16:creationId xmlns:a16="http://schemas.microsoft.com/office/drawing/2014/main" id="{23FB8BC4-19C1-7C4E-87A3-31B5B0A3C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892" y="2282061"/>
            <a:ext cx="3978598" cy="318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0C917F1-076A-0246-981E-99E9AD768EE8}"/>
              </a:ext>
            </a:extLst>
          </p:cNvPr>
          <p:cNvSpPr txBox="1">
            <a:spLocks/>
          </p:cNvSpPr>
          <p:nvPr/>
        </p:nvSpPr>
        <p:spPr>
          <a:xfrm>
            <a:off x="111510" y="135745"/>
            <a:ext cx="8952977" cy="2736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indent="0">
              <a:buFont typeface="Arial" panose="020B0604020202020204" pitchFamily="34" charset="0"/>
              <a:buNone/>
            </a:pPr>
            <a:r>
              <a:rPr lang="en-US" sz="2800" dirty="0">
                <a:solidFill>
                  <a:srgbClr val="FFC000"/>
                </a:solidFill>
              </a:rPr>
              <a:t>Challenges</a:t>
            </a:r>
          </a:p>
          <a:p>
            <a:pPr marL="285750" indent="-285750"/>
            <a:r>
              <a:rPr lang="en-US" sz="2800" dirty="0"/>
              <a:t>We may encounter comets at &gt; 70 km/s</a:t>
            </a:r>
          </a:p>
          <a:p>
            <a:pPr marL="285750" indent="-285750"/>
            <a:r>
              <a:rPr lang="en-US" sz="2800" dirty="0"/>
              <a:t>We can’t predict our path through the comet</a:t>
            </a:r>
          </a:p>
          <a:p>
            <a:pPr marL="285750" indent="-285750"/>
            <a:r>
              <a:rPr lang="en-US" sz="2800" dirty="0"/>
              <a:t>Cost limit means that entire mission should be </a:t>
            </a:r>
            <a:br>
              <a:rPr lang="en-US" sz="2800" dirty="0"/>
            </a:br>
            <a:r>
              <a:rPr lang="en-US" sz="2800" dirty="0"/>
              <a:t>&lt; 5 years in duration</a:t>
            </a:r>
          </a:p>
          <a:p>
            <a:endParaRPr lang="en-US" sz="2800" dirty="0"/>
          </a:p>
          <a:p>
            <a:pPr marL="139700" indent="0">
              <a:buFont typeface="Arial" panose="020B0604020202020204" pitchFamily="34" charset="0"/>
              <a:buNone/>
            </a:pPr>
            <a:r>
              <a:rPr lang="en-US" sz="2800" dirty="0">
                <a:solidFill>
                  <a:srgbClr val="FFC000"/>
                </a:solidFill>
              </a:rPr>
              <a:t>Solutions</a:t>
            </a:r>
          </a:p>
          <a:p>
            <a:pPr marL="342900" indent="-342900"/>
            <a:r>
              <a:rPr lang="en-US" sz="2800" dirty="0"/>
              <a:t>Limited radio link to Earth at encounter </a:t>
            </a:r>
          </a:p>
          <a:p>
            <a:pPr marL="342900" indent="-342900"/>
            <a:r>
              <a:rPr lang="en-US" sz="2800" dirty="0"/>
              <a:t>Dust shielding equivalent to that on Giotto</a:t>
            </a:r>
          </a:p>
          <a:p>
            <a:pPr marL="342900" indent="-342900"/>
            <a:r>
              <a:rPr lang="en-US" sz="2800" dirty="0"/>
              <a:t>Wait at L2 limited to ~3 years</a:t>
            </a:r>
          </a:p>
          <a:p>
            <a:pPr marL="342900" indent="-342900"/>
            <a:r>
              <a:rPr lang="en-US" sz="2800" dirty="0"/>
              <a:t>Backup short period comet targets</a:t>
            </a:r>
          </a:p>
          <a:p>
            <a:pPr marL="0" indent="0">
              <a:buFont typeface="Arial" panose="020B0604020202020204" pitchFamily="34" charset="0"/>
              <a:buNone/>
            </a:pPr>
            <a:br>
              <a:rPr lang="en-US" sz="2800" dirty="0"/>
            </a:br>
            <a:r>
              <a:rPr lang="en-US" sz="2800" dirty="0"/>
              <a:t>A mission to short period comet will carry out new science: not repeat of previous missions.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446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194571" y="158496"/>
            <a:ext cx="5452252" cy="83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br>
              <a:rPr lang="en-US" dirty="0"/>
            </a:br>
            <a:endParaRPr dirty="0"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194571" y="578296"/>
            <a:ext cx="11802861" cy="364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457178" indent="-457178">
              <a:buFont typeface="Arial" panose="020B0604020202020204" pitchFamily="34" charset="0"/>
              <a:buChar char="•"/>
            </a:pPr>
            <a:r>
              <a:rPr lang="en-GB" dirty="0"/>
              <a:t>Mission ‘parked’ at stable Lagrange point L2 after launch with Ariel</a:t>
            </a:r>
          </a:p>
          <a:p>
            <a:pPr marL="457178" indent="-457178">
              <a:buFont typeface="Arial" panose="020B0604020202020204" pitchFamily="34" charset="0"/>
              <a:buChar char="•"/>
            </a:pPr>
            <a:endParaRPr lang="en-GB" dirty="0"/>
          </a:p>
          <a:p>
            <a:pPr marL="457178" indent="-457178">
              <a:buFont typeface="Arial" panose="020B0604020202020204" pitchFamily="34" charset="0"/>
              <a:buChar char="•"/>
            </a:pPr>
            <a:r>
              <a:rPr lang="en-GB" dirty="0"/>
              <a:t>Waits for up to 2-3 years for new target discovery</a:t>
            </a:r>
          </a:p>
          <a:p>
            <a:pPr marL="457178" indent="-457178">
              <a:buFont typeface="Arial" panose="020B0604020202020204" pitchFamily="34" charset="0"/>
              <a:buChar char="•"/>
            </a:pPr>
            <a:endParaRPr lang="en-GB" dirty="0"/>
          </a:p>
          <a:p>
            <a:pPr marL="457178" indent="-457178">
              <a:buFont typeface="Arial" panose="020B0604020202020204" pitchFamily="34" charset="0"/>
              <a:buChar char="•"/>
            </a:pPr>
            <a:r>
              <a:rPr lang="en-GB" dirty="0"/>
              <a:t>Short cruise and fast flyby of target comet near Earth’s distance from the Sun; e</a:t>
            </a:r>
            <a:r>
              <a:rPr lang="en-US" dirty="0" err="1"/>
              <a:t>ncounter</a:t>
            </a:r>
            <a:r>
              <a:rPr lang="en-US" dirty="0"/>
              <a:t> has to take place close to the ecliptic </a:t>
            </a:r>
            <a:r>
              <a:rPr lang="mr-IN" dirty="0"/>
              <a:t>–</a:t>
            </a:r>
            <a:r>
              <a:rPr lang="en-US" dirty="0"/>
              <a:t> the plane of Earth’s orbit</a:t>
            </a:r>
            <a:endParaRPr lang="en-GB" dirty="0"/>
          </a:p>
          <a:p>
            <a:pPr marL="457178" indent="-457178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99" name="Google Shape;99;p18"/>
          <p:cNvSpPr txBox="1">
            <a:spLocks noGrp="1"/>
          </p:cNvSpPr>
          <p:nvPr>
            <p:ph type="sldNum" idx="12"/>
          </p:nvPr>
        </p:nvSpPr>
        <p:spPr>
          <a:xfrm>
            <a:off x="609600" y="6231533"/>
            <a:ext cx="731600" cy="32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7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23FB9A-D157-8C4C-AC4E-073C6EF3E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183"/>
            <a:ext cx="12192000" cy="510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99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194571" y="158496"/>
            <a:ext cx="5452252" cy="83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endParaRPr dirty="0"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194571" y="578296"/>
            <a:ext cx="11802861" cy="364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457178" indent="-457178">
              <a:buFont typeface="Arial" panose="020B0604020202020204" pitchFamily="34" charset="0"/>
              <a:buChar char="•"/>
            </a:pPr>
            <a:r>
              <a:rPr lang="en-GB" dirty="0"/>
              <a:t>Target discovered by a ground-based observatory</a:t>
            </a:r>
          </a:p>
          <a:p>
            <a:pPr marL="457178" indent="-457178">
              <a:buFont typeface="Arial" panose="020B0604020202020204" pitchFamily="34" charset="0"/>
              <a:buChar char="•"/>
            </a:pPr>
            <a:endParaRPr lang="en-GB" dirty="0"/>
          </a:p>
          <a:p>
            <a:pPr marL="457178" indent="-457178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99" name="Google Shape;99;p18"/>
          <p:cNvSpPr txBox="1">
            <a:spLocks noGrp="1"/>
          </p:cNvSpPr>
          <p:nvPr>
            <p:ph type="sldNum" idx="12"/>
          </p:nvPr>
        </p:nvSpPr>
        <p:spPr>
          <a:xfrm>
            <a:off x="609600" y="6231533"/>
            <a:ext cx="731600" cy="32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BA5727-133E-7A45-9CC3-4B20E3416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0970"/>
            <a:ext cx="12192000" cy="5101828"/>
          </a:xfrm>
          <a:prstGeom prst="rect">
            <a:avLst/>
          </a:prstGeom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9E3E5F45-B1CE-8C4F-B5E5-1F2F5142A83C}"/>
              </a:ext>
            </a:extLst>
          </p:cNvPr>
          <p:cNvSpPr/>
          <p:nvPr/>
        </p:nvSpPr>
        <p:spPr>
          <a:xfrm rot="14557743">
            <a:off x="7452789" y="-2697650"/>
            <a:ext cx="710544" cy="10393627"/>
          </a:xfrm>
          <a:prstGeom prst="triangl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6C5807F-0744-854D-81C8-A4F4B145EBAB}"/>
              </a:ext>
            </a:extLst>
          </p:cNvPr>
          <p:cNvSpPr/>
          <p:nvPr/>
        </p:nvSpPr>
        <p:spPr>
          <a:xfrm>
            <a:off x="8046721" y="1997165"/>
            <a:ext cx="522515" cy="5225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16500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194571" y="158496"/>
            <a:ext cx="5452252" cy="83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br>
              <a:rPr lang="en-US" dirty="0"/>
            </a:br>
            <a:endParaRPr dirty="0"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194571" y="578296"/>
            <a:ext cx="11802861" cy="364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457178" indent="-457178">
              <a:buFont typeface="Arial" panose="020B0604020202020204" pitchFamily="34" charset="0"/>
              <a:buChar char="•"/>
            </a:pPr>
            <a:r>
              <a:rPr lang="en-GB" dirty="0"/>
              <a:t>Orbit computed and ecliptic crossing point predicted</a:t>
            </a:r>
          </a:p>
          <a:p>
            <a:pPr marL="457178" indent="-457178">
              <a:buFont typeface="Arial" panose="020B0604020202020204" pitchFamily="34" charset="0"/>
              <a:buChar char="•"/>
            </a:pPr>
            <a:endParaRPr lang="en-GB" dirty="0"/>
          </a:p>
          <a:p>
            <a:pPr marL="457178" indent="-457178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99" name="Google Shape;99;p18"/>
          <p:cNvSpPr txBox="1">
            <a:spLocks noGrp="1"/>
          </p:cNvSpPr>
          <p:nvPr>
            <p:ph type="sldNum" idx="12"/>
          </p:nvPr>
        </p:nvSpPr>
        <p:spPr>
          <a:xfrm>
            <a:off x="609600" y="6231533"/>
            <a:ext cx="731600" cy="32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9C48A1-8AEB-6E4E-803D-242EC0616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2018"/>
            <a:ext cx="12192000" cy="510182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32AE90A-2D31-3346-B71D-ABD9527387AB}"/>
              </a:ext>
            </a:extLst>
          </p:cNvPr>
          <p:cNvSpPr/>
          <p:nvPr/>
        </p:nvSpPr>
        <p:spPr>
          <a:xfrm>
            <a:off x="6955249" y="5151149"/>
            <a:ext cx="522515" cy="5225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45275087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16971</TotalTime>
  <Words>989</Words>
  <Application>Microsoft Macintosh PowerPoint</Application>
  <PresentationFormat>Widescreen</PresentationFormat>
  <Paragraphs>116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Century Gothic</vt:lpstr>
      <vt:lpstr>Open Sans</vt:lpstr>
      <vt:lpstr>Varela</vt:lpstr>
      <vt:lpstr>Vapor Trail</vt:lpstr>
      <vt:lpstr>PowerPoint Presentation</vt:lpstr>
      <vt:lpstr>PowerPoint Presentation</vt:lpstr>
      <vt:lpstr>PowerPoint Presentation</vt:lpstr>
      <vt:lpstr>PowerPoint Presentation</vt:lpstr>
      <vt:lpstr>Solution: We Wait, in Space</vt:lpstr>
      <vt:lpstr>PowerPoint Presentation</vt:lpstr>
      <vt:lpstr> 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Geraint</dc:creator>
  <cp:lastModifiedBy>Jones, Geraint</cp:lastModifiedBy>
  <cp:revision>108</cp:revision>
  <dcterms:created xsi:type="dcterms:W3CDTF">2019-12-01T22:57:15Z</dcterms:created>
  <dcterms:modified xsi:type="dcterms:W3CDTF">2021-09-15T15:34:06Z</dcterms:modified>
</cp:coreProperties>
</file>